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7"/>
  </p:notesMasterIdLst>
  <p:sldIdLst>
    <p:sldId id="256" r:id="rId2"/>
    <p:sldId id="258" r:id="rId3"/>
    <p:sldId id="260" r:id="rId4"/>
    <p:sldId id="259" r:id="rId5"/>
    <p:sldId id="263" r:id="rId6"/>
    <p:sldId id="271" r:id="rId7"/>
    <p:sldId id="264" r:id="rId8"/>
    <p:sldId id="276" r:id="rId9"/>
    <p:sldId id="280" r:id="rId10"/>
    <p:sldId id="279" r:id="rId11"/>
    <p:sldId id="281" r:id="rId12"/>
    <p:sldId id="262" r:id="rId13"/>
    <p:sldId id="283" r:id="rId14"/>
    <p:sldId id="261" r:id="rId15"/>
    <p:sldId id="293" r:id="rId16"/>
    <p:sldId id="295" r:id="rId17"/>
    <p:sldId id="284" r:id="rId18"/>
    <p:sldId id="285" r:id="rId19"/>
    <p:sldId id="273" r:id="rId20"/>
    <p:sldId id="290" r:id="rId21"/>
    <p:sldId id="291" r:id="rId22"/>
    <p:sldId id="287" r:id="rId23"/>
    <p:sldId id="292" r:id="rId24"/>
    <p:sldId id="289" r:id="rId25"/>
    <p:sldId id="275" r:id="rId26"/>
  </p:sldIdLst>
  <p:sldSz cx="9144000" cy="5143500" type="screen16x9"/>
  <p:notesSz cx="6858000" cy="9144000"/>
  <p:embeddedFontLst>
    <p:embeddedFont>
      <p:font typeface="Antonio" panose="020B0604020202020204" charset="-18"/>
      <p:regular r:id="rId28"/>
      <p:bold r:id="rId29"/>
    </p:embeddedFont>
    <p:embeddedFont>
      <p:font typeface="Bebas Neue" panose="020B0606020202050201" pitchFamily="34" charset="-18"/>
      <p:regular r:id="rId30"/>
    </p:embeddedFont>
    <p:embeddedFont>
      <p:font typeface="Bricolage Grotesque" panose="020B0604020202020204" charset="0"/>
      <p:regular r:id="rId31"/>
      <p:bold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Inter" panose="020B0604020202020204" charset="0"/>
      <p:regular r:id="rId37"/>
      <p:bold r:id="rId38"/>
      <p:italic r:id="rId39"/>
      <p:boldItalic r:id="rId40"/>
    </p:embeddedFont>
    <p:embeddedFont>
      <p:font typeface="Nunito Light" pitchFamily="2" charset="-18"/>
      <p:regular r:id="rId41"/>
      <p: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1E4"/>
    <a:srgbClr val="0096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717274-EE8D-443C-AE44-E66AD07B4F52}">
  <a:tblStyle styleId="{2D717274-EE8D-443C-AE44-E66AD07B4F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5C1FF6D-8EA2-4BAC-B478-18EDB4D2119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82768" autoAdjust="0"/>
  </p:normalViewPr>
  <p:slideViewPr>
    <p:cSldViewPr snapToGrid="0">
      <p:cViewPr varScale="1">
        <p:scale>
          <a:sx n="87" d="100"/>
          <a:sy n="87" d="100"/>
        </p:scale>
        <p:origin x="121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69"/>
    </p:cViewPr>
  </p:sorter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>
          <a:extLst>
            <a:ext uri="{FF2B5EF4-FFF2-40B4-BE49-F238E27FC236}">
              <a16:creationId xmlns:a16="http://schemas.microsoft.com/office/drawing/2014/main" id="{24650F27-BD42-EE6B-CF1A-3C5F954AD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8c9d438c4c_0_36:notes">
            <a:extLst>
              <a:ext uri="{FF2B5EF4-FFF2-40B4-BE49-F238E27FC236}">
                <a16:creationId xmlns:a16="http://schemas.microsoft.com/office/drawing/2014/main" id="{73269F49-9997-7952-BFB0-5B1F7F6284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8c9d438c4c_0_36:notes">
            <a:extLst>
              <a:ext uri="{FF2B5EF4-FFF2-40B4-BE49-F238E27FC236}">
                <a16:creationId xmlns:a16="http://schemas.microsoft.com/office/drawing/2014/main" id="{940EE936-4B23-9964-33A5-CF925F0DB3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U okviru ovog projekta su korišćene četiri ključne tehnologije koje podržavaju FastAPI aplikaciju.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Uvicorn je brz i lagan ASGI server koji omogućava asinhrono izvršavanje zahteva i predstavlja osnovu na kojoj se aplikacija pokreće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Pydantic je biblioteka koja se koristi za definisanje i validaciju ulaznih i izlaznih podataka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SQLAlchemy je korišćen kao ORM alat koji omogućava komunikaciju sa bazom podataka pomoću Python objekata bez potrebe za direktnim pisanjem SQL-a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I na kraju, Alembic alat koji omogućava kontrolisano upravljanje migracijama baze podataka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36387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7D489B9B-43B6-F671-CABB-4D06E13B65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A4FC0163-A421-8F58-30D1-7E6A623592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98164515-B994-9626-CDBB-6CD868ED90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44509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8c9d438c4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8c9d438c4c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Arhitektura aplikacije je troslojna - UI-BL-DAL i ona omogućava bolju organizaciju koda, lakše testiranje i skalabilnost.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UI je sloj zadužen za komunikaciju sa klijentom tj. za HTTP zahteve i odgovore. U okviru ovog sloja se definišu FastAPI rute koje primaju podatke, prosleđuju ih servisima i vraćaju odgovarajuće odgovore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BL je sloj poslovne logike tj. sloj u kom se nalazi poslovna logika aplikacije. U okviru njega se donose odluke, primenjuju pravila i obrađuju podaci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DAL je sloj koji direktno komunicira sa bazom podataka. Sadrži metode za CRUD operacije i koristi SQLAlchemy modele za rad sa podacima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054B9DFE-07FE-2A9F-A4F3-501F46511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C9D1661D-C202-6370-F164-1491CFEEC3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173F36F3-FE23-8ED1-78CF-0DE96061CF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6571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FastAPI automatski generiše dokumentaciju API-ja zahvaljujući ugrađenoj podršci za integraciju sa OpenAPI specifikacijom. U ovom projektu se koristi podrška za dve dokumentacije Swagger UI i ReDoc.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SwaggerUI je interaktivni alat koji omogućava testiranje svih endpoint-a direktno iz browser-a bez potrebe za nekim dodatnim alatima. Mogu da se šalju zahtevi, unose podaci pri čemu će odmah da se vide odgovori servera što je veoma korisno tokom razvoja i testiranja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ReDoc, sa druge strane, daje strukturiran i jasan pregled dokumentacija što ga čini pogodnim za korisnike koji žele da razumejau ceo API bez potrebe da izvršavaju zahteve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Obe dokumentacije se automatski generišu i ažuriraju na osnovu Pydantic šema i tipova definisanih u kodu zbog čega nema potrebe za pisanjem posebne dokumentacije 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662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725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F32FE235-20F5-4050-0854-305CE428A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9B0D1652-D46E-7D3D-5CEF-140E2ABF2B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69B2B73F-35CD-6543-1B1E-5218B9914F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7166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8BB92312-802B-87A5-4FCA-E4BA7CDD4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>
            <a:extLst>
              <a:ext uri="{FF2B5EF4-FFF2-40B4-BE49-F238E27FC236}">
                <a16:creationId xmlns:a16="http://schemas.microsoft.com/office/drawing/2014/main" id="{D06852EC-5E1C-E068-57E2-71C9D70731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>
            <a:extLst>
              <a:ext uri="{FF2B5EF4-FFF2-40B4-BE49-F238E27FC236}">
                <a16:creationId xmlns:a16="http://schemas.microsoft.com/office/drawing/2014/main" id="{F7B6E7F5-CFC4-34C4-4EDE-E0327EC4EA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4438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dirty="0"/>
              <a:t>U okviru svog današnjeg prezentovanja, prvo ću održati kratak uvod u projekat, odnosno šta je FastAPI, koje probleme rešava, njegove prednosti i mane, kao i ko su mu konkurenti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dirty="0"/>
              <a:t>Zatim će biti reči o korišćenim tehnologijama tokom razvoja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dirty="0"/>
              <a:t>Nakon toga, sledi prikaz arhitekture aplikacije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dirty="0"/>
              <a:t>Poseban deo je posvećen automatski generisanoj dokumentaciji APIja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/>
              <a:t>I na kraju ću vam pokazati ključne delove koda gde se vidi kako su implementirane glavne funkcionalnosti sistema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ACEE1637-8944-3D56-EF71-DB6E0DA76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>
            <a:extLst>
              <a:ext uri="{FF2B5EF4-FFF2-40B4-BE49-F238E27FC236}">
                <a16:creationId xmlns:a16="http://schemas.microsoft.com/office/drawing/2014/main" id="{50082BED-0AE4-32F8-91AA-B6AF480396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>
            <a:extLst>
              <a:ext uri="{FF2B5EF4-FFF2-40B4-BE49-F238E27FC236}">
                <a16:creationId xmlns:a16="http://schemas.microsoft.com/office/drawing/2014/main" id="{4C6D9FFA-DF6A-D945-29DD-624CD6E75E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9131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AF1AD03D-3754-7B8F-2286-D4D1D7090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>
            <a:extLst>
              <a:ext uri="{FF2B5EF4-FFF2-40B4-BE49-F238E27FC236}">
                <a16:creationId xmlns:a16="http://schemas.microsoft.com/office/drawing/2014/main" id="{0017CD95-CEBF-34ED-DE01-0053C34729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>
            <a:extLst>
              <a:ext uri="{FF2B5EF4-FFF2-40B4-BE49-F238E27FC236}">
                <a16:creationId xmlns:a16="http://schemas.microsoft.com/office/drawing/2014/main" id="{866BAF28-38CA-DEE4-D6E1-6AD9F801F3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0482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5450B283-6625-697B-4EB7-D38627D51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>
            <a:extLst>
              <a:ext uri="{FF2B5EF4-FFF2-40B4-BE49-F238E27FC236}">
                <a16:creationId xmlns:a16="http://schemas.microsoft.com/office/drawing/2014/main" id="{2C014D13-424B-0AA7-912C-5EAC06C412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>
            <a:extLst>
              <a:ext uri="{FF2B5EF4-FFF2-40B4-BE49-F238E27FC236}">
                <a16:creationId xmlns:a16="http://schemas.microsoft.com/office/drawing/2014/main" id="{4256540B-7EC3-D69B-BD14-17DB9A5DCA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7547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>
          <a:extLst>
            <a:ext uri="{FF2B5EF4-FFF2-40B4-BE49-F238E27FC236}">
              <a16:creationId xmlns:a16="http://schemas.microsoft.com/office/drawing/2014/main" id="{99F5C5F7-1D23-C955-5010-F4ED7897B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8c9d438c4c_0_372:notes">
            <a:extLst>
              <a:ext uri="{FF2B5EF4-FFF2-40B4-BE49-F238E27FC236}">
                <a16:creationId xmlns:a16="http://schemas.microsoft.com/office/drawing/2014/main" id="{F1953042-8445-81C9-251B-0EF44E2C39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8c9d438c4c_0_372:notes">
            <a:extLst>
              <a:ext uri="{FF2B5EF4-FFF2-40B4-BE49-F238E27FC236}">
                <a16:creationId xmlns:a16="http://schemas.microsoft.com/office/drawing/2014/main" id="{0BF13BE4-0BA6-A93C-D96C-588CC6469E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02238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85ED7F92-B33F-596B-BC17-223F083CA6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3C6201FF-8934-E7A1-7D8B-C4578E7455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5A76D6C6-AEF2-C1DD-9EFD-076464C6FA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</p:spTree>
    <p:extLst>
      <p:ext uri="{BB962C8B-B14F-4D97-AF65-F5344CB8AC3E}">
        <p14:creationId xmlns:p14="http://schemas.microsoft.com/office/powerpoint/2010/main" val="14419323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8c9d438c4c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8c9d438c4c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FastAPI</a:t>
            </a:r>
            <a:r>
              <a:rPr lang="en-US" dirty="0"/>
              <a:t> je </a:t>
            </a:r>
            <a:r>
              <a:rPr lang="en-US" dirty="0" err="1"/>
              <a:t>moderan</a:t>
            </a:r>
            <a:r>
              <a:rPr lang="sr-Latn-RS" dirty="0"/>
              <a:t> Python framework visokih performansi za razvoj API-a. Pruža podršku za savremeni razvoj REST API-ja, automatsku validaciju ulaznih/izlaznih podataka i generisanje dokumentacije.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FastAPI se oslanja na standardne specifikacije kao što su OpenAPI i JSON Schema.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Pored toga, izgrađen je na ASGI (Asynchronous Server Gateway Interface) standardu čime je omogućena obrada asinhronih zahteva, podrška za websocket komunikaciju i veća skalabilnost 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8c9d438c4c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8c9d438c4c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FastAPI rešava nekoliko ključnih problema sa kojima se programeri često susreću prilikom razvoja API-ja: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Prvo, eliminiše potrebu za ručnom validacijom ulaznih podataka zahvaljujući automatskoj validaciji kroz Pydantic šeme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Drugo, rešava problem nedostatka ažurne i tačne tehničke dokumentacije tako što sam generiše interaktivnu dokumentaciju (Swagger/ReDoc)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Treće, zahvaljujući podršci za asinhronu obradu, može da izvrši paralelizaciju zahteva što je od velikog značaja za skalabilnost aplikacije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I na kraju, korišćenjem eksplicitnih tipova podataka i struktura, FastAPI ima veću kontrolu nad podacima i smanjuje mogućnost grešaka u toku razvoja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8c9d438c4c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8c9d438c4c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  <a:tabLst/>
              <a:defRPr/>
            </a:pPr>
            <a:r>
              <a:rPr lang="sr-Latn-RS" dirty="0"/>
              <a:t>FastAPI se sve češće bira za razvoj modernih API-ja zbog svojih performansi koje su jedne od najboljih među Python framework-cima.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Upotrebom tipizacije i deklarativnog stila se dobijaju precizne i transparentne strukture podataka i automatska dokumentacija bez dodatnog napora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Osim toga, kod u FastAPIju je jasan i čist što doprinosi boljoj čitljivosti, manjoj verovatnoći za greške i bržem razviju funkcionalnosti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FastAPI je fleksibilan, odnosno, moguće je da se lako poveže sa raznim alatima i bazama podataka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dirty="0"/>
              <a:t>I na kraju, FastAPI ima aktivnu zajednicu koja radi na njegovom unapređenju što ga čini sigurnim izborom za ozbiljne produkcione sisteme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8c9d438c4c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8c9d438c4c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8c9d438c4c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28c9d438c4c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>
          <a:extLst>
            <a:ext uri="{FF2B5EF4-FFF2-40B4-BE49-F238E27FC236}">
              <a16:creationId xmlns:a16="http://schemas.microsoft.com/office/drawing/2014/main" id="{EC127E85-2558-941A-2443-9FC268029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8c9d438c4c_0_0:notes">
            <a:extLst>
              <a:ext uri="{FF2B5EF4-FFF2-40B4-BE49-F238E27FC236}">
                <a16:creationId xmlns:a16="http://schemas.microsoft.com/office/drawing/2014/main" id="{B46B18F8-6866-C3BE-960F-341BA62BA6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8c9d438c4c_0_0:notes">
            <a:extLst>
              <a:ext uri="{FF2B5EF4-FFF2-40B4-BE49-F238E27FC236}">
                <a16:creationId xmlns:a16="http://schemas.microsoft.com/office/drawing/2014/main" id="{61FD4800-2F42-021E-C54C-21957D1605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8386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42850" y="990488"/>
            <a:ext cx="50583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2850" y="3695813"/>
            <a:ext cx="50583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2554225" y="-301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743200" y="4738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488150" y="23551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 hasCustomPrompt="1"/>
          </p:nvPr>
        </p:nvSpPr>
        <p:spPr>
          <a:xfrm>
            <a:off x="1721813" y="14808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3" hasCustomPrompt="1"/>
          </p:nvPr>
        </p:nvSpPr>
        <p:spPr>
          <a:xfrm>
            <a:off x="1721813" y="31572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4" hasCustomPrompt="1"/>
          </p:nvPr>
        </p:nvSpPr>
        <p:spPr>
          <a:xfrm>
            <a:off x="4192450" y="14808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5" hasCustomPrompt="1"/>
          </p:nvPr>
        </p:nvSpPr>
        <p:spPr>
          <a:xfrm>
            <a:off x="4192450" y="31572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6" hasCustomPrompt="1"/>
          </p:nvPr>
        </p:nvSpPr>
        <p:spPr>
          <a:xfrm>
            <a:off x="6663150" y="14808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7" hasCustomPrompt="1"/>
          </p:nvPr>
        </p:nvSpPr>
        <p:spPr>
          <a:xfrm>
            <a:off x="6663150" y="3157275"/>
            <a:ext cx="7590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948563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8"/>
          </p:nvPr>
        </p:nvSpPr>
        <p:spPr>
          <a:xfrm>
            <a:off x="3419200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9"/>
          </p:nvPr>
        </p:nvSpPr>
        <p:spPr>
          <a:xfrm>
            <a:off x="5889900" y="2035696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3"/>
          </p:nvPr>
        </p:nvSpPr>
        <p:spPr>
          <a:xfrm>
            <a:off x="948563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4"/>
          </p:nvPr>
        </p:nvSpPr>
        <p:spPr>
          <a:xfrm>
            <a:off x="3419200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5"/>
          </p:nvPr>
        </p:nvSpPr>
        <p:spPr>
          <a:xfrm>
            <a:off x="5889900" y="3716860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77" name="Google Shape;77;p1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538075" y="-21750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7409404">
            <a:off x="7241175" y="3630049"/>
            <a:ext cx="4035550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2554225" y="-301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5400000" flipH="1">
            <a:off x="7890825" y="35047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5400000">
            <a:off x="-2824775" y="39399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1"/>
          </p:nvPr>
        </p:nvSpPr>
        <p:spPr>
          <a:xfrm>
            <a:off x="937625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2"/>
          </p:nvPr>
        </p:nvSpPr>
        <p:spPr>
          <a:xfrm>
            <a:off x="3484348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ubTitle" idx="3"/>
          </p:nvPr>
        </p:nvSpPr>
        <p:spPr>
          <a:xfrm>
            <a:off x="6031075" y="2765226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4"/>
          </p:nvPr>
        </p:nvSpPr>
        <p:spPr>
          <a:xfrm>
            <a:off x="937625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5"/>
          </p:nvPr>
        </p:nvSpPr>
        <p:spPr>
          <a:xfrm>
            <a:off x="3484348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6"/>
          </p:nvPr>
        </p:nvSpPr>
        <p:spPr>
          <a:xfrm>
            <a:off x="6031075" y="2381247"/>
            <a:ext cx="2175300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989050" y="8370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498225" y="392265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1676677" y="17489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2"/>
          </p:nvPr>
        </p:nvSpPr>
        <p:spPr>
          <a:xfrm>
            <a:off x="5568703" y="1748900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3"/>
          </p:nvPr>
        </p:nvSpPr>
        <p:spPr>
          <a:xfrm>
            <a:off x="1676677" y="32570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4"/>
          </p:nvPr>
        </p:nvSpPr>
        <p:spPr>
          <a:xfrm>
            <a:off x="5568703" y="3257075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5"/>
          </p:nvPr>
        </p:nvSpPr>
        <p:spPr>
          <a:xfrm>
            <a:off x="1676677" y="15317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6"/>
          </p:nvPr>
        </p:nvSpPr>
        <p:spPr>
          <a:xfrm>
            <a:off x="1676677" y="30400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7"/>
          </p:nvPr>
        </p:nvSpPr>
        <p:spPr>
          <a:xfrm>
            <a:off x="5568676" y="153175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8"/>
          </p:nvPr>
        </p:nvSpPr>
        <p:spPr>
          <a:xfrm>
            <a:off x="5568676" y="304000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10800000" flipH="1">
            <a:off x="-1445300" y="41642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6454050" y="-145275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1"/>
          </p:nvPr>
        </p:nvSpPr>
        <p:spPr>
          <a:xfrm>
            <a:off x="1024804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2"/>
          </p:nvPr>
        </p:nvSpPr>
        <p:spPr>
          <a:xfrm>
            <a:off x="3579000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3"/>
          </p:nvPr>
        </p:nvSpPr>
        <p:spPr>
          <a:xfrm>
            <a:off x="1024804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4"/>
          </p:nvPr>
        </p:nvSpPr>
        <p:spPr>
          <a:xfrm>
            <a:off x="3579000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5"/>
          </p:nvPr>
        </p:nvSpPr>
        <p:spPr>
          <a:xfrm>
            <a:off x="6133196" y="1557761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6"/>
          </p:nvPr>
        </p:nvSpPr>
        <p:spPr>
          <a:xfrm>
            <a:off x="6133196" y="321185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7"/>
          </p:nvPr>
        </p:nvSpPr>
        <p:spPr>
          <a:xfrm>
            <a:off x="1025704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8"/>
          </p:nvPr>
        </p:nvSpPr>
        <p:spPr>
          <a:xfrm>
            <a:off x="3579900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9"/>
          </p:nvPr>
        </p:nvSpPr>
        <p:spPr>
          <a:xfrm>
            <a:off x="6134096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13"/>
          </p:nvPr>
        </p:nvSpPr>
        <p:spPr>
          <a:xfrm>
            <a:off x="1025704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subTitle" idx="14"/>
          </p:nvPr>
        </p:nvSpPr>
        <p:spPr>
          <a:xfrm>
            <a:off x="3579900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subTitle" idx="15"/>
          </p:nvPr>
        </p:nvSpPr>
        <p:spPr>
          <a:xfrm>
            <a:off x="6134096" y="2987150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3009850" y="11348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8027950" y="116975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2503500" y="540000"/>
            <a:ext cx="41370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2505450" y="1531425"/>
            <a:ext cx="41331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-1262950" y="-28487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225400" y="425195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7200000">
            <a:off x="6649249" y="3843025"/>
            <a:ext cx="4035550" cy="32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6649250" y="-243825"/>
            <a:ext cx="4035550" cy="3251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2659650" y="3422713"/>
            <a:ext cx="38247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CREDITS: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12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6990876" y="-1136950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158525" y="369924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529700" y="-173495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151500" y="-14803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 rot="10800000" flipH="1">
            <a:off x="2554225" y="212100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802375" y="2536692"/>
            <a:ext cx="4383600" cy="13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445475" y="1461408"/>
            <a:ext cx="10974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>
            <a:spLocks noGrp="1"/>
          </p:cNvSpPr>
          <p:nvPr>
            <p:ph type="pic" idx="3"/>
          </p:nvPr>
        </p:nvSpPr>
        <p:spPr>
          <a:xfrm>
            <a:off x="713225" y="541800"/>
            <a:ext cx="2779800" cy="4059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3802375" y="4380000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7702150" y="-4868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118625" y="-87185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4923137" y="2673581"/>
            <a:ext cx="25056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715263" y="2673581"/>
            <a:ext cx="25056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715275" y="2291328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4923136" y="2291328"/>
            <a:ext cx="2505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io"/>
              <a:buNone/>
              <a:defRPr sz="2400"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pic>
        <p:nvPicPr>
          <p:cNvPr id="32" name="Google Shape;32;p5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927550" y="1018124"/>
            <a:ext cx="4035549" cy="32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7682975" y="300629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36" name="Google Shape;36;p6"/>
          <p:cNvPicPr preferRelativeResize="0"/>
          <p:nvPr/>
        </p:nvPicPr>
        <p:blipFill rotWithShape="1">
          <a:blip r:embed="rId2">
            <a:alphaModFix amt="90000"/>
          </a:blip>
          <a:srcRect l="-1400" t="66630" r="1400" b="-66630"/>
          <a:stretch/>
        </p:blipFill>
        <p:spPr>
          <a:xfrm>
            <a:off x="6347850" y="-304325"/>
            <a:ext cx="4035550" cy="32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6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>
            <a:off x="-2962800" y="1192300"/>
            <a:ext cx="4035550" cy="32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722375" y="448050"/>
            <a:ext cx="4928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722375" y="1698250"/>
            <a:ext cx="4100100" cy="17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>
            <a:spLocks noGrp="1"/>
          </p:cNvSpPr>
          <p:nvPr>
            <p:ph type="pic" idx="2"/>
          </p:nvPr>
        </p:nvSpPr>
        <p:spPr>
          <a:xfrm>
            <a:off x="5650975" y="539500"/>
            <a:ext cx="2779800" cy="4059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2" name="Google Shape;42;p7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6990876" y="-1136950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158525" y="369924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6" name="Google Shape;46;p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-2318049" y="-965375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8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7384575" y="3756724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51" name="Google Shape;51;p9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3600000" flipH="1">
            <a:off x="6859501" y="-1178000"/>
            <a:ext cx="4035550" cy="325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9"/>
          <p:cNvPicPr preferRelativeResize="0"/>
          <p:nvPr/>
        </p:nvPicPr>
        <p:blipFill>
          <a:blip r:embed="rId2">
            <a:alphaModFix amt="90000"/>
          </a:blip>
          <a:stretch>
            <a:fillRect/>
          </a:stretch>
        </p:blipFill>
        <p:spPr>
          <a:xfrm rot="-8100000" flipH="1">
            <a:off x="-2158525" y="3699249"/>
            <a:ext cx="4035549" cy="32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ricolage Grotesque"/>
              <a:buNone/>
              <a:defRPr sz="3000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2" r:id="rId11"/>
    <p:sldLayoutId id="2147483664" r:id="rId12"/>
    <p:sldLayoutId id="2147483665" r:id="rId13"/>
    <p:sldLayoutId id="2147483666" r:id="rId14"/>
    <p:sldLayoutId id="2147483668" r:id="rId15"/>
    <p:sldLayoutId id="2147483669" r:id="rId16"/>
    <p:sldLayoutId id="2147483670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01/docs/swagge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01/docs/redoc#tag/Books/operation/Create_book_books__pos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ctrTitle"/>
          </p:nvPr>
        </p:nvSpPr>
        <p:spPr>
          <a:xfrm>
            <a:off x="2987384" y="4450079"/>
            <a:ext cx="3169228" cy="5307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sr-Latn-RS" sz="1400" dirty="0"/>
            </a:br>
            <a:r>
              <a:rPr lang="sr-Latn-RS" sz="1400" dirty="0"/>
              <a:t>Napredno softversko inženjerstvo</a:t>
            </a:r>
            <a:br>
              <a:rPr lang="sr-Latn-RS" sz="1400" dirty="0"/>
            </a:br>
            <a:r>
              <a:rPr lang="sr-Latn-RS" sz="1400" dirty="0"/>
              <a:t>MAS – RII – SI </a:t>
            </a:r>
          </a:p>
        </p:txBody>
      </p:sp>
      <p:sp>
        <p:nvSpPr>
          <p:cNvPr id="175" name="Google Shape;175;p28"/>
          <p:cNvSpPr txBox="1">
            <a:spLocks noGrp="1"/>
          </p:cNvSpPr>
          <p:nvPr>
            <p:ph type="subTitle" idx="1"/>
          </p:nvPr>
        </p:nvSpPr>
        <p:spPr>
          <a:xfrm>
            <a:off x="2080950" y="3992879"/>
            <a:ext cx="5058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800" b="1" dirty="0">
                <a:latin typeface="Bricolage Grotesque" panose="020B0604020202020204" charset="0"/>
              </a:rPr>
              <a:t>Stamenović Jefimija 1820/2024</a:t>
            </a:r>
            <a:endParaRPr sz="1800" b="1" dirty="0">
              <a:latin typeface="Bricolage Grotesque" panose="020B0604020202020204" charset="0"/>
            </a:endParaRPr>
          </a:p>
        </p:txBody>
      </p:sp>
      <p:cxnSp>
        <p:nvCxnSpPr>
          <p:cNvPr id="176" name="Google Shape;176;p28"/>
          <p:cNvCxnSpPr/>
          <p:nvPr/>
        </p:nvCxnSpPr>
        <p:spPr>
          <a:xfrm rot="10800000">
            <a:off x="5153775" y="2486979"/>
            <a:ext cx="179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close up of a logo&#10;&#10;AI-generated content may be incorrect.">
            <a:extLst>
              <a:ext uri="{FF2B5EF4-FFF2-40B4-BE49-F238E27FC236}">
                <a16:creationId xmlns:a16="http://schemas.microsoft.com/office/drawing/2014/main" id="{ADDE975E-D76C-58E3-DD30-A7FEBB9D7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94" y="162706"/>
            <a:ext cx="7584209" cy="2732982"/>
          </a:xfrm>
          <a:prstGeom prst="rect">
            <a:avLst/>
          </a:prstGeom>
          <a:noFill/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042118-19CF-C2EB-CC02-96AB921A28C3}"/>
              </a:ext>
            </a:extLst>
          </p:cNvPr>
          <p:cNvCxnSpPr>
            <a:cxnSpLocks/>
          </p:cNvCxnSpPr>
          <p:nvPr/>
        </p:nvCxnSpPr>
        <p:spPr>
          <a:xfrm>
            <a:off x="1028265" y="2486978"/>
            <a:ext cx="7247055" cy="0"/>
          </a:xfrm>
          <a:prstGeom prst="line">
            <a:avLst/>
          </a:prstGeom>
          <a:ln w="57150">
            <a:solidFill>
              <a:srgbClr val="00968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>
          <a:extLst>
            <a:ext uri="{FF2B5EF4-FFF2-40B4-BE49-F238E27FC236}">
              <a16:creationId xmlns:a16="http://schemas.microsoft.com/office/drawing/2014/main" id="{B08944B1-5792-7174-DD6B-3F2A987B2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>
            <a:extLst>
              <a:ext uri="{FF2B5EF4-FFF2-40B4-BE49-F238E27FC236}">
                <a16:creationId xmlns:a16="http://schemas.microsoft.com/office/drawing/2014/main" id="{66A5087A-7179-BB11-6C72-F145D7FF8226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174116" y="3429740"/>
            <a:ext cx="2811000" cy="2494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SQLAlchemy</a:t>
            </a:r>
            <a:endParaRPr b="1" dirty="0"/>
          </a:p>
        </p:txBody>
      </p:sp>
      <p:sp>
        <p:nvSpPr>
          <p:cNvPr id="281" name="Google Shape;281;p35">
            <a:extLst>
              <a:ext uri="{FF2B5EF4-FFF2-40B4-BE49-F238E27FC236}">
                <a16:creationId xmlns:a16="http://schemas.microsoft.com/office/drawing/2014/main" id="{65282986-39E9-4132-2707-77A4F5DA34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Ostale tehnologije</a:t>
            </a:r>
            <a:endParaRPr dirty="0"/>
          </a:p>
        </p:txBody>
      </p:sp>
      <p:sp>
        <p:nvSpPr>
          <p:cNvPr id="286" name="Google Shape;286;p35">
            <a:extLst>
              <a:ext uri="{FF2B5EF4-FFF2-40B4-BE49-F238E27FC236}">
                <a16:creationId xmlns:a16="http://schemas.microsoft.com/office/drawing/2014/main" id="{A466EC25-6B91-4EFD-5116-414AF6EDF11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174116" y="1523495"/>
            <a:ext cx="2811000" cy="2494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Uvicorn</a:t>
            </a:r>
            <a:endParaRPr b="1" dirty="0"/>
          </a:p>
        </p:txBody>
      </p:sp>
      <p:sp>
        <p:nvSpPr>
          <p:cNvPr id="287" name="Google Shape;287;p35">
            <a:extLst>
              <a:ext uri="{FF2B5EF4-FFF2-40B4-BE49-F238E27FC236}">
                <a16:creationId xmlns:a16="http://schemas.microsoft.com/office/drawing/2014/main" id="{31209DE2-0A48-53BB-48F4-834C450BC6B0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568676" y="1523495"/>
            <a:ext cx="2811000" cy="2652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Pydantic</a:t>
            </a:r>
            <a:endParaRPr b="1" dirty="0"/>
          </a:p>
        </p:txBody>
      </p:sp>
      <p:sp>
        <p:nvSpPr>
          <p:cNvPr id="288" name="Google Shape;288;p35">
            <a:extLst>
              <a:ext uri="{FF2B5EF4-FFF2-40B4-BE49-F238E27FC236}">
                <a16:creationId xmlns:a16="http://schemas.microsoft.com/office/drawing/2014/main" id="{D16073B6-0A8D-B166-0C92-1221D6C81724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568676" y="3413913"/>
            <a:ext cx="3022432" cy="2652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Alembic</a:t>
            </a:r>
            <a:endParaRPr b="1" dirty="0"/>
          </a:p>
        </p:txBody>
      </p:sp>
      <p:sp>
        <p:nvSpPr>
          <p:cNvPr id="289" name="Google Shape;289;p35">
            <a:extLst>
              <a:ext uri="{FF2B5EF4-FFF2-40B4-BE49-F238E27FC236}">
                <a16:creationId xmlns:a16="http://schemas.microsoft.com/office/drawing/2014/main" id="{EE33EA69-029D-B105-D8D4-EFF42C8C1F8E}"/>
              </a:ext>
            </a:extLst>
          </p:cNvPr>
          <p:cNvSpPr/>
          <p:nvPr/>
        </p:nvSpPr>
        <p:spPr>
          <a:xfrm>
            <a:off x="340166" y="148860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solidFill>
              <a:schemeClr val="tx1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colage Grotesque" panose="020B0604020202020204" charset="0"/>
              </a:rPr>
              <a:t>1</a:t>
            </a:r>
            <a:endParaRPr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icolage Grotesque" panose="020B0604020202020204" charset="0"/>
            </a:endParaRPr>
          </a:p>
        </p:txBody>
      </p:sp>
      <p:cxnSp>
        <p:nvCxnSpPr>
          <p:cNvPr id="293" name="Google Shape;293;p35">
            <a:extLst>
              <a:ext uri="{FF2B5EF4-FFF2-40B4-BE49-F238E27FC236}">
                <a16:creationId xmlns:a16="http://schemas.microsoft.com/office/drawing/2014/main" id="{5B6F5C55-BAFC-BC7A-46E9-E12FA5B2DB9C}"/>
              </a:ext>
            </a:extLst>
          </p:cNvPr>
          <p:cNvCxnSpPr>
            <a:cxnSpLocks/>
          </p:cNvCxnSpPr>
          <p:nvPr/>
        </p:nvCxnSpPr>
        <p:spPr>
          <a:xfrm flipH="1">
            <a:off x="722400" y="1076275"/>
            <a:ext cx="345945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89;p35">
            <a:extLst>
              <a:ext uri="{FF2B5EF4-FFF2-40B4-BE49-F238E27FC236}">
                <a16:creationId xmlns:a16="http://schemas.microsoft.com/office/drawing/2014/main" id="{EB301B1D-1BAA-0465-B9E2-C539A73E984A}"/>
              </a:ext>
            </a:extLst>
          </p:cNvPr>
          <p:cNvSpPr/>
          <p:nvPr/>
        </p:nvSpPr>
        <p:spPr>
          <a:xfrm>
            <a:off x="4690619" y="148860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solidFill>
              <a:schemeClr val="tx1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colage Grotesque" panose="020B0604020202020204" charset="0"/>
              </a:rPr>
              <a:t>2</a:t>
            </a:r>
            <a:endParaRPr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icolage Grotesque" panose="020B0604020202020204" charset="0"/>
            </a:endParaRPr>
          </a:p>
        </p:txBody>
      </p:sp>
      <p:sp>
        <p:nvSpPr>
          <p:cNvPr id="3" name="Google Shape;289;p35">
            <a:extLst>
              <a:ext uri="{FF2B5EF4-FFF2-40B4-BE49-F238E27FC236}">
                <a16:creationId xmlns:a16="http://schemas.microsoft.com/office/drawing/2014/main" id="{1559D067-7B7A-B478-60D3-243ED216DFE8}"/>
              </a:ext>
            </a:extLst>
          </p:cNvPr>
          <p:cNvSpPr/>
          <p:nvPr/>
        </p:nvSpPr>
        <p:spPr>
          <a:xfrm>
            <a:off x="340166" y="342974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solidFill>
              <a:schemeClr val="tx1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colage Grotesque" panose="020B0604020202020204" charset="0"/>
              </a:rPr>
              <a:t>3</a:t>
            </a:r>
            <a:endParaRPr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icolage Grotesque" panose="020B0604020202020204" charset="0"/>
            </a:endParaRPr>
          </a:p>
        </p:txBody>
      </p:sp>
      <p:sp>
        <p:nvSpPr>
          <p:cNvPr id="4" name="Google Shape;289;p35">
            <a:extLst>
              <a:ext uri="{FF2B5EF4-FFF2-40B4-BE49-F238E27FC236}">
                <a16:creationId xmlns:a16="http://schemas.microsoft.com/office/drawing/2014/main" id="{0D182181-2CEB-7FD3-7E10-B06658406AC5}"/>
              </a:ext>
            </a:extLst>
          </p:cNvPr>
          <p:cNvSpPr/>
          <p:nvPr/>
        </p:nvSpPr>
        <p:spPr>
          <a:xfrm>
            <a:off x="4690619" y="342974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solidFill>
              <a:schemeClr val="tx1"/>
            </a:solidFill>
            <a:headEnd type="none" w="sm" len="sm"/>
            <a:tailEnd type="none" w="sm" len="sm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icolage Grotesque" panose="020B0604020202020204" charset="0"/>
              </a:rPr>
              <a:t>4</a:t>
            </a:r>
            <a:endParaRPr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ricolage Grotesque" panose="020B0604020202020204" charset="0"/>
            </a:endParaRPr>
          </a:p>
        </p:txBody>
      </p:sp>
      <p:sp>
        <p:nvSpPr>
          <p:cNvPr id="6" name="Google Shape;281;p35">
            <a:extLst>
              <a:ext uri="{FF2B5EF4-FFF2-40B4-BE49-F238E27FC236}">
                <a16:creationId xmlns:a16="http://schemas.microsoft.com/office/drawing/2014/main" id="{8F72B919-2459-7D10-2FE1-2F4B2707E794}"/>
              </a:ext>
            </a:extLst>
          </p:cNvPr>
          <p:cNvSpPr txBox="1">
            <a:spLocks/>
          </p:cNvSpPr>
          <p:nvPr/>
        </p:nvSpPr>
        <p:spPr>
          <a:xfrm>
            <a:off x="1174116" y="1788741"/>
            <a:ext cx="351650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ricolage Grotesque"/>
              <a:buNone/>
              <a:defRPr sz="3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sr-Latn-RS" sz="1600" dirty="0"/>
              <a:t>Asinhroni ASGI server koji pokreće FastAPI aplikaciju i omogućava visok nivo performansi</a:t>
            </a:r>
          </a:p>
        </p:txBody>
      </p:sp>
      <p:sp>
        <p:nvSpPr>
          <p:cNvPr id="7" name="Google Shape;281;p35">
            <a:extLst>
              <a:ext uri="{FF2B5EF4-FFF2-40B4-BE49-F238E27FC236}">
                <a16:creationId xmlns:a16="http://schemas.microsoft.com/office/drawing/2014/main" id="{577769D6-C3B6-A544-3BC6-AAB28848B98E}"/>
              </a:ext>
            </a:extLst>
          </p:cNvPr>
          <p:cNvSpPr txBox="1">
            <a:spLocks/>
          </p:cNvSpPr>
          <p:nvPr/>
        </p:nvSpPr>
        <p:spPr>
          <a:xfrm>
            <a:off x="5506666" y="1788741"/>
            <a:ext cx="345945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ricolage Grotesque"/>
              <a:buNone/>
              <a:defRPr sz="3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sr-Latn-RS" sz="1600" dirty="0"/>
              <a:t>Biblioteka za validaciju i serijalizaciju podataka</a:t>
            </a:r>
          </a:p>
        </p:txBody>
      </p:sp>
      <p:sp>
        <p:nvSpPr>
          <p:cNvPr id="8" name="Google Shape;281;p35">
            <a:extLst>
              <a:ext uri="{FF2B5EF4-FFF2-40B4-BE49-F238E27FC236}">
                <a16:creationId xmlns:a16="http://schemas.microsoft.com/office/drawing/2014/main" id="{FBFC529E-58B0-A307-BFCE-8685AFE08FE5}"/>
              </a:ext>
            </a:extLst>
          </p:cNvPr>
          <p:cNvSpPr txBox="1">
            <a:spLocks/>
          </p:cNvSpPr>
          <p:nvPr/>
        </p:nvSpPr>
        <p:spPr>
          <a:xfrm>
            <a:off x="1165164" y="3679159"/>
            <a:ext cx="345945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ricolage Grotesque"/>
              <a:buNone/>
              <a:defRPr sz="3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sr-Latn-RS" sz="1600" dirty="0"/>
              <a:t>ORM alat koji omogućava rad sa bazom podataka kroz Python klase i upite</a:t>
            </a:r>
          </a:p>
        </p:txBody>
      </p:sp>
      <p:sp>
        <p:nvSpPr>
          <p:cNvPr id="9" name="Google Shape;281;p35">
            <a:extLst>
              <a:ext uri="{FF2B5EF4-FFF2-40B4-BE49-F238E27FC236}">
                <a16:creationId xmlns:a16="http://schemas.microsoft.com/office/drawing/2014/main" id="{09DB9FD8-4992-F66D-EEE7-A0D51FA48B7F}"/>
              </a:ext>
            </a:extLst>
          </p:cNvPr>
          <p:cNvSpPr txBox="1">
            <a:spLocks/>
          </p:cNvSpPr>
          <p:nvPr/>
        </p:nvSpPr>
        <p:spPr>
          <a:xfrm>
            <a:off x="5515618" y="3679159"/>
            <a:ext cx="345945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ricolage Grotesque"/>
              <a:buNone/>
              <a:defRPr sz="3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io"/>
              <a:buNone/>
              <a:defRPr sz="35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sr-Latn-RS" sz="1600" dirty="0"/>
              <a:t>Alat za upravljanje migracijama baze podataka i verzionisanje šeme</a:t>
            </a:r>
          </a:p>
        </p:txBody>
      </p:sp>
    </p:spTree>
    <p:extLst>
      <p:ext uri="{BB962C8B-B14F-4D97-AF65-F5344CB8AC3E}">
        <p14:creationId xmlns:p14="http://schemas.microsoft.com/office/powerpoint/2010/main" val="1457829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AFE936B8-0542-375D-9BFA-82542A16A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F65EEE40-5F02-AA1D-07F3-00E52253EC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0199" y="2683038"/>
            <a:ext cx="4383600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Arhitektura</a:t>
            </a:r>
            <a:br>
              <a:rPr lang="sr-Latn-RS" dirty="0"/>
            </a:br>
            <a:r>
              <a:rPr lang="sr-Latn-RS" dirty="0"/>
              <a:t>aplikacije</a:t>
            </a:r>
            <a:endParaRPr dirty="0"/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4B8EDB32-02D2-60D3-6791-6C59E1B5E523}"/>
              </a:ext>
            </a:extLst>
          </p:cNvPr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2D8B2A31-8F86-1A7D-9FF9-5A336D2DB0D5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en" dirty="0"/>
              <a:t>1</a:t>
            </a:r>
          </a:p>
        </p:txBody>
      </p: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16B86AF0-EB36-D231-4F0A-5C8EA07505D7}"/>
              </a:ext>
            </a:extLst>
          </p:cNvPr>
          <p:cNvSpPr/>
          <p:nvPr/>
        </p:nvSpPr>
        <p:spPr>
          <a:xfrm>
            <a:off x="3983814" y="727593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4173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Arhitektura aplikacije</a:t>
            </a:r>
            <a:endParaRPr dirty="0"/>
          </a:p>
        </p:txBody>
      </p:sp>
      <p:sp>
        <p:nvSpPr>
          <p:cNvPr id="256" name="Google Shape;256;p34"/>
          <p:cNvSpPr txBox="1">
            <a:spLocks noGrp="1"/>
          </p:cNvSpPr>
          <p:nvPr>
            <p:ph type="subTitle" idx="4"/>
          </p:nvPr>
        </p:nvSpPr>
        <p:spPr>
          <a:xfrm>
            <a:off x="376792" y="1844799"/>
            <a:ext cx="2647977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User Interface Layer</a:t>
            </a:r>
          </a:p>
        </p:txBody>
      </p:sp>
      <p:sp>
        <p:nvSpPr>
          <p:cNvPr id="257" name="Google Shape;257;p34"/>
          <p:cNvSpPr txBox="1">
            <a:spLocks noGrp="1"/>
          </p:cNvSpPr>
          <p:nvPr>
            <p:ph type="subTitle" idx="5"/>
          </p:nvPr>
        </p:nvSpPr>
        <p:spPr>
          <a:xfrm>
            <a:off x="3255257" y="1844799"/>
            <a:ext cx="2647977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Business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Layer</a:t>
            </a:r>
            <a:endParaRPr b="1" dirty="0"/>
          </a:p>
        </p:txBody>
      </p:sp>
      <p:sp>
        <p:nvSpPr>
          <p:cNvPr id="258" name="Google Shape;258;p34"/>
          <p:cNvSpPr txBox="1">
            <a:spLocks noGrp="1"/>
          </p:cNvSpPr>
          <p:nvPr>
            <p:ph type="subTitle" idx="1"/>
          </p:nvPr>
        </p:nvSpPr>
        <p:spPr>
          <a:xfrm>
            <a:off x="146304" y="2228778"/>
            <a:ext cx="2878466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Interfejs za komunikaciju sa korisnikom preko HTTP zahteva (routers)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Odgovoran za validaciju ulaznih podataka i prosleđivanju ka sloju  poslovne logike</a:t>
            </a:r>
            <a:endParaRPr sz="1600" dirty="0">
              <a:latin typeface="Bricolage Grotesque" panose="020B0604020202020204" charset="0"/>
            </a:endParaRPr>
          </a:p>
        </p:txBody>
      </p:sp>
      <p:sp>
        <p:nvSpPr>
          <p:cNvPr id="259" name="Google Shape;259;p34"/>
          <p:cNvSpPr txBox="1">
            <a:spLocks noGrp="1"/>
          </p:cNvSpPr>
          <p:nvPr>
            <p:ph type="subTitle" idx="2"/>
          </p:nvPr>
        </p:nvSpPr>
        <p:spPr>
          <a:xfrm>
            <a:off x="3132762" y="2250465"/>
            <a:ext cx="2878471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Sadrži poslovnu logiku aplikacije (services)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Definisanje logike za manipulaciju podacima i posreduje između UI i DAL sloja</a:t>
            </a:r>
            <a:endParaRPr sz="1600" dirty="0">
              <a:latin typeface="Bricolage Grotesque" panose="020B0604020202020204" charset="0"/>
            </a:endParaRPr>
          </a:p>
        </p:txBody>
      </p:sp>
      <p:sp>
        <p:nvSpPr>
          <p:cNvPr id="260" name="Google Shape;260;p34"/>
          <p:cNvSpPr txBox="1">
            <a:spLocks noGrp="1"/>
          </p:cNvSpPr>
          <p:nvPr>
            <p:ph type="subTitle" idx="3"/>
          </p:nvPr>
        </p:nvSpPr>
        <p:spPr>
          <a:xfrm>
            <a:off x="6119225" y="2228778"/>
            <a:ext cx="2878471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Rad sa bazom podataka (repositories)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Za implementaciju CRUD funkcija i transakcije koristi SQLAlchemy logiku</a:t>
            </a:r>
            <a:endParaRPr sz="1600" dirty="0">
              <a:latin typeface="Bricolage Grotesque" panose="020B0604020202020204" charset="0"/>
            </a:endParaRPr>
          </a:p>
        </p:txBody>
      </p:sp>
      <p:sp>
        <p:nvSpPr>
          <p:cNvPr id="261" name="Google Shape;261;p34"/>
          <p:cNvSpPr txBox="1">
            <a:spLocks noGrp="1"/>
          </p:cNvSpPr>
          <p:nvPr>
            <p:ph type="subTitle" idx="6"/>
          </p:nvPr>
        </p:nvSpPr>
        <p:spPr>
          <a:xfrm>
            <a:off x="6352032" y="1844799"/>
            <a:ext cx="2415171" cy="4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b="1" dirty="0"/>
              <a:t>Data Access Layer</a:t>
            </a:r>
            <a:endParaRPr b="1" dirty="0"/>
          </a:p>
        </p:txBody>
      </p:sp>
      <p:cxnSp>
        <p:nvCxnSpPr>
          <p:cNvPr id="264" name="Google Shape;264;p34"/>
          <p:cNvCxnSpPr>
            <a:cxnSpLocks/>
          </p:cNvCxnSpPr>
          <p:nvPr/>
        </p:nvCxnSpPr>
        <p:spPr>
          <a:xfrm flipH="1">
            <a:off x="722400" y="1076275"/>
            <a:ext cx="410563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D7DB4A4A-6FBA-DF46-C33E-2AEC0A404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E6963D67-F568-A86C-256B-E0F9A26E9A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6492" y="2311913"/>
            <a:ext cx="4811013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Dokumentacija</a:t>
            </a:r>
            <a:endParaRPr dirty="0"/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9AC00EC5-903E-3A63-628F-14F675DB077D}"/>
              </a:ext>
            </a:extLst>
          </p:cNvPr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52787EB6-1EE7-6CCE-5F49-D5AB654C70BE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en" dirty="0"/>
              <a:t>1</a:t>
            </a:r>
          </a:p>
        </p:txBody>
      </p: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F6EBF8EB-D151-23C1-9697-6D028B6B20F2}"/>
              </a:ext>
            </a:extLst>
          </p:cNvPr>
          <p:cNvSpPr/>
          <p:nvPr/>
        </p:nvSpPr>
        <p:spPr>
          <a:xfrm>
            <a:off x="3983814" y="727593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endParaRPr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7095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>
            <a:spLocks noGrp="1"/>
          </p:cNvSpPr>
          <p:nvPr>
            <p:ph type="title"/>
          </p:nvPr>
        </p:nvSpPr>
        <p:spPr>
          <a:xfrm>
            <a:off x="441639" y="303677"/>
            <a:ext cx="299137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Dokumentacija</a:t>
            </a:r>
            <a:endParaRPr dirty="0"/>
          </a:p>
        </p:txBody>
      </p:sp>
      <p:sp>
        <p:nvSpPr>
          <p:cNvPr id="234" name="Google Shape;234;p33"/>
          <p:cNvSpPr txBox="1">
            <a:spLocks noGrp="1"/>
          </p:cNvSpPr>
          <p:nvPr>
            <p:ph type="subTitle" idx="1"/>
          </p:nvPr>
        </p:nvSpPr>
        <p:spPr>
          <a:xfrm>
            <a:off x="4756483" y="2307108"/>
            <a:ext cx="4387517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Akcenat na dokumentaciji API-a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Fokus na preglednosti, čitljivosti i korisničkom iskustvu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Pogodna za tehničku dokumentaciju i klijente projekta</a:t>
            </a:r>
          </a:p>
        </p:txBody>
      </p:sp>
      <p:sp>
        <p:nvSpPr>
          <p:cNvPr id="235" name="Google Shape;235;p33"/>
          <p:cNvSpPr txBox="1">
            <a:spLocks noGrp="1"/>
          </p:cNvSpPr>
          <p:nvPr>
            <p:ph type="subTitle" idx="2"/>
          </p:nvPr>
        </p:nvSpPr>
        <p:spPr>
          <a:xfrm>
            <a:off x="259054" y="2297879"/>
            <a:ext cx="4312946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Interaktivna dokumentacija API-ja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Moguće testiranje endpoint-a direktno iz web browser-a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Veoma pogodno okruženje za razvoj i debagovanje 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sr-Latn-RS" sz="1600" dirty="0">
                <a:latin typeface="Bricolage Grotesque" panose="020B0604020202020204" charset="0"/>
              </a:rPr>
              <a:t>Prikaz svih ruta, metoda, parametara i primera odgovora</a:t>
            </a:r>
          </a:p>
        </p:txBody>
      </p:sp>
      <p:cxnSp>
        <p:nvCxnSpPr>
          <p:cNvPr id="239" name="Google Shape;239;p33"/>
          <p:cNvCxnSpPr>
            <a:cxnSpLocks/>
          </p:cNvCxnSpPr>
          <p:nvPr/>
        </p:nvCxnSpPr>
        <p:spPr>
          <a:xfrm flipH="1">
            <a:off x="441613" y="931896"/>
            <a:ext cx="299139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" name="Picture 7" descr="A black and grey logo&#10;&#10;AI-generated content may be incorrect.">
            <a:extLst>
              <a:ext uri="{FF2B5EF4-FFF2-40B4-BE49-F238E27FC236}">
                <a16:creationId xmlns:a16="http://schemas.microsoft.com/office/drawing/2014/main" id="{36F85AE2-008F-3213-43AE-289C0485C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051" y="1281792"/>
            <a:ext cx="2430379" cy="786530"/>
          </a:xfrm>
          <a:prstGeom prst="rect">
            <a:avLst/>
          </a:prstGeom>
        </p:spPr>
      </p:pic>
      <p:pic>
        <p:nvPicPr>
          <p:cNvPr id="10" name="Picture 9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0ED2B0AF-2041-4ACA-8289-7778FBBF01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613" y="1265965"/>
            <a:ext cx="3707443" cy="80235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hlinkClick r:id="rId3"/>
            <a:extLst>
              <a:ext uri="{FF2B5EF4-FFF2-40B4-BE49-F238E27FC236}">
                <a16:creationId xmlns:a16="http://schemas.microsoft.com/office/drawing/2014/main" id="{AA9A0F98-0648-A0B2-57D7-C80CC92ED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5107"/>
            <a:ext cx="9144000" cy="4433286"/>
          </a:xfrm>
          <a:prstGeom prst="rect">
            <a:avLst/>
          </a:prstGeom>
        </p:spPr>
      </p:pic>
      <p:sp>
        <p:nvSpPr>
          <p:cNvPr id="9" name="Google Shape;236;p33">
            <a:extLst>
              <a:ext uri="{FF2B5EF4-FFF2-40B4-BE49-F238E27FC236}">
                <a16:creationId xmlns:a16="http://schemas.microsoft.com/office/drawing/2014/main" id="{F49647C0-2A3F-5440-6ED5-4493ED8982FB}"/>
              </a:ext>
            </a:extLst>
          </p:cNvPr>
          <p:cNvSpPr txBox="1">
            <a:spLocks/>
          </p:cNvSpPr>
          <p:nvPr/>
        </p:nvSpPr>
        <p:spPr>
          <a:xfrm>
            <a:off x="0" y="198805"/>
            <a:ext cx="4915878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pPr marL="0" indent="0"/>
            <a:r>
              <a:rPr lang="sr-Latn-RS" sz="2800" dirty="0"/>
              <a:t>SwaggerUI</a:t>
            </a:r>
            <a:r>
              <a:rPr lang="en-US" sz="2800" dirty="0"/>
              <a:t> web </a:t>
            </a:r>
            <a:r>
              <a:rPr lang="en-US" sz="2800" dirty="0" err="1"/>
              <a:t>interfejs</a:t>
            </a:r>
            <a:endParaRPr lang="sr-Latn-RS" sz="2800" dirty="0"/>
          </a:p>
        </p:txBody>
      </p:sp>
      <p:cxnSp>
        <p:nvCxnSpPr>
          <p:cNvPr id="11" name="Google Shape;239;p33">
            <a:extLst>
              <a:ext uri="{FF2B5EF4-FFF2-40B4-BE49-F238E27FC236}">
                <a16:creationId xmlns:a16="http://schemas.microsoft.com/office/drawing/2014/main" id="{C7E9BE84-9760-4E58-74C4-F47DC7A206C2}"/>
              </a:ext>
            </a:extLst>
          </p:cNvPr>
          <p:cNvCxnSpPr>
            <a:cxnSpLocks/>
          </p:cNvCxnSpPr>
          <p:nvPr/>
        </p:nvCxnSpPr>
        <p:spPr>
          <a:xfrm flipH="1" flipV="1">
            <a:off x="401921" y="644742"/>
            <a:ext cx="4232604" cy="100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19739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1D01C2-9DC3-95F1-8DB3-9C585975E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36;p33">
            <a:extLst>
              <a:ext uri="{FF2B5EF4-FFF2-40B4-BE49-F238E27FC236}">
                <a16:creationId xmlns:a16="http://schemas.microsoft.com/office/drawing/2014/main" id="{B471357E-1534-6B3D-1D69-BE320DA12BD8}"/>
              </a:ext>
            </a:extLst>
          </p:cNvPr>
          <p:cNvSpPr txBox="1">
            <a:spLocks/>
          </p:cNvSpPr>
          <p:nvPr/>
        </p:nvSpPr>
        <p:spPr>
          <a:xfrm>
            <a:off x="232913" y="198805"/>
            <a:ext cx="3709358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ntonio"/>
              <a:buNone/>
              <a:defRPr sz="2400" b="0" i="0" u="none" strike="noStrike" cap="none">
                <a:solidFill>
                  <a:schemeClr val="dk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pPr marL="0" indent="0"/>
            <a:r>
              <a:rPr lang="en-US" sz="2800" dirty="0" err="1"/>
              <a:t>ReDoc</a:t>
            </a:r>
            <a:r>
              <a:rPr lang="en-US" sz="2800" dirty="0"/>
              <a:t> web </a:t>
            </a:r>
            <a:r>
              <a:rPr lang="en-US" sz="2800" dirty="0" err="1"/>
              <a:t>interfejs</a:t>
            </a:r>
            <a:endParaRPr lang="sr-Latn-RS" sz="2800" dirty="0"/>
          </a:p>
        </p:txBody>
      </p:sp>
      <p:cxnSp>
        <p:nvCxnSpPr>
          <p:cNvPr id="11" name="Google Shape;239;p33">
            <a:extLst>
              <a:ext uri="{FF2B5EF4-FFF2-40B4-BE49-F238E27FC236}">
                <a16:creationId xmlns:a16="http://schemas.microsoft.com/office/drawing/2014/main" id="{9395DDC6-5BE0-9CAE-F717-A1ACA481E8A9}"/>
              </a:ext>
            </a:extLst>
          </p:cNvPr>
          <p:cNvCxnSpPr>
            <a:cxnSpLocks/>
          </p:cNvCxnSpPr>
          <p:nvPr/>
        </p:nvCxnSpPr>
        <p:spPr>
          <a:xfrm flipH="1">
            <a:off x="425367" y="635239"/>
            <a:ext cx="339613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D7456CD7-D1C6-9B1F-E245-007706540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63627"/>
            <a:ext cx="9144000" cy="418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55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A8880C6E-9F50-9389-316F-6A9BF9793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9574B304-8070-4D74-EA0A-EFCDB82989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6492" y="2683038"/>
            <a:ext cx="4811013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Ključne sekcije koda</a:t>
            </a:r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728259BB-41F0-525D-E8DD-548FA1BBFC7C}"/>
              </a:ext>
            </a:extLst>
          </p:cNvPr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A5C88D2E-138F-6E18-A2CD-268A4B34F605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en" dirty="0"/>
              <a:t>1</a:t>
            </a:r>
          </a:p>
        </p:txBody>
      </p: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12FEF666-7A97-5474-CA18-3654763230BD}"/>
              </a:ext>
            </a:extLst>
          </p:cNvPr>
          <p:cNvSpPr/>
          <p:nvPr/>
        </p:nvSpPr>
        <p:spPr>
          <a:xfrm>
            <a:off x="3983814" y="727593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endParaRPr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09005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C60BB9EC-5B0F-CF14-75D3-9FF56259D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>
            <a:extLst>
              <a:ext uri="{FF2B5EF4-FFF2-40B4-BE49-F238E27FC236}">
                <a16:creationId xmlns:a16="http://schemas.microsoft.com/office/drawing/2014/main" id="{5625A83C-116E-FC4E-D5A3-A4ED00EB59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6042" y="1241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Pydantic šema</a:t>
            </a:r>
            <a:endParaRPr dirty="0"/>
          </a:p>
        </p:txBody>
      </p:sp>
      <p:cxnSp>
        <p:nvCxnSpPr>
          <p:cNvPr id="492" name="Google Shape;492;p45">
            <a:extLst>
              <a:ext uri="{FF2B5EF4-FFF2-40B4-BE49-F238E27FC236}">
                <a16:creationId xmlns:a16="http://schemas.microsoft.com/office/drawing/2014/main" id="{C17EE431-02B9-9F68-60B1-FDA5A7B78A68}"/>
              </a:ext>
            </a:extLst>
          </p:cNvPr>
          <p:cNvCxnSpPr/>
          <p:nvPr/>
        </p:nvCxnSpPr>
        <p:spPr>
          <a:xfrm rot="10800000">
            <a:off x="738567" y="755433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BB368B2-E4BC-4983-AC53-7F3690FB32C7}"/>
              </a:ext>
            </a:extLst>
          </p:cNvPr>
          <p:cNvSpPr txBox="1"/>
          <p:nvPr/>
        </p:nvSpPr>
        <p:spPr>
          <a:xfrm>
            <a:off x="736042" y="1001630"/>
            <a:ext cx="788659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SchemaBookBase(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BaseModel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 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title : str  = Field(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min_length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description: Optional[str] = Field(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max_length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2000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Optional[date] = Field(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isbn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 str = Field(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min_length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max_length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available: bool = Field()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int = Field(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@field_validator(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validate_title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value: str) -&gt; str: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pattern =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000" b="0" dirty="0">
                <a:solidFill>
                  <a:srgbClr val="811F3F"/>
                </a:solidFill>
                <a:effectLst/>
                <a:latin typeface="Consolas" panose="020B0609020204030204" pitchFamily="49" charset="0"/>
              </a:rPr>
              <a:t>"^[A-Za-z0-9ČĆŽŠĐčćžšđ\s\-\.,!?\"'()]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000" b="0" dirty="0">
                <a:solidFill>
                  <a:srgbClr val="811F3F"/>
                </a:solidFill>
                <a:effectLst/>
                <a:latin typeface="Consolas" panose="020B0609020204030204" pitchFamily="49" charset="0"/>
              </a:rPr>
              <a:t>$"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re.match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(pattern, value):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raise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ValueError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"Title may contain letters, numbers, spaces, punctuation, and hyphens only."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value</a:t>
            </a:r>
          </a:p>
          <a:p>
            <a:pPr>
              <a:buNone/>
            </a:pPr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@field_validator(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"isbn"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validate_isbn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value: str) -&gt; str: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pattern =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000" b="0" dirty="0">
                <a:solidFill>
                  <a:srgbClr val="811F3F"/>
                </a:solidFill>
                <a:effectLst/>
                <a:latin typeface="Consolas" panose="020B0609020204030204" pitchFamily="49" charset="0"/>
              </a:rPr>
              <a:t>"^[0-9\-]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000" b="0" dirty="0">
                <a:solidFill>
                  <a:srgbClr val="811F3F"/>
                </a:solidFill>
                <a:effectLst/>
                <a:latin typeface="Consolas" panose="020B0609020204030204" pitchFamily="49" charset="0"/>
              </a:rPr>
              <a:t>$"</a:t>
            </a:r>
            <a:endParaRPr lang="en-US" sz="1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re.match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(pattern, value):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raise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ValueError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"ISBN must contain only digits and hyphens."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value</a:t>
            </a:r>
          </a:p>
          <a:p>
            <a:b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model_config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ConfigDict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from_attributes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676575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/>
          <p:cNvSpPr txBox="1">
            <a:spLocks noGrp="1"/>
          </p:cNvSpPr>
          <p:nvPr>
            <p:ph type="title"/>
          </p:nvPr>
        </p:nvSpPr>
        <p:spPr>
          <a:xfrm>
            <a:off x="695937" y="24449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SQLAlchemy model</a:t>
            </a:r>
            <a:endParaRPr dirty="0"/>
          </a:p>
        </p:txBody>
      </p:sp>
      <p:cxnSp>
        <p:nvCxnSpPr>
          <p:cNvPr id="492" name="Google Shape;492;p45"/>
          <p:cNvCxnSpPr/>
          <p:nvPr/>
        </p:nvCxnSpPr>
        <p:spPr>
          <a:xfrm rot="10800000">
            <a:off x="698462" y="875749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BEA212A-BB7C-BBC5-854F-6636D0273136}"/>
              </a:ext>
            </a:extLst>
          </p:cNvPr>
          <p:cNvSpPr txBox="1"/>
          <p:nvPr/>
        </p:nvSpPr>
        <p:spPr>
          <a:xfrm>
            <a:off x="695937" y="1364974"/>
            <a:ext cx="6982326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Book(Base):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__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tablename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__ =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"books"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id = Column(Integer,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primary_key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index=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title = Column(String(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nullable=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index=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description = Column(Text, nullable=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Column(Date, nullable=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isbn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Column(String(</a:t>
            </a:r>
            <a:r>
              <a:rPr lang="en-US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unique=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nullable=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available = Column(Boolean, default=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Column(Integer,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ForeignKey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"authors.id"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nullable=</a:t>
            </a:r>
            <a:r>
              <a:rPr lang="en-US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author = relationship(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"Author"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back_populates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"books"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/>
          <p:nvPr/>
        </p:nvSpPr>
        <p:spPr>
          <a:xfrm>
            <a:off x="5510502" y="3178773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0"/>
          <p:cNvSpPr/>
          <p:nvPr/>
        </p:nvSpPr>
        <p:spPr>
          <a:xfrm>
            <a:off x="2874500" y="3181538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30"/>
          <p:cNvSpPr/>
          <p:nvPr/>
        </p:nvSpPr>
        <p:spPr>
          <a:xfrm>
            <a:off x="6663150" y="144272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0"/>
          <p:cNvSpPr/>
          <p:nvPr/>
        </p:nvSpPr>
        <p:spPr>
          <a:xfrm>
            <a:off x="4192450" y="144272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0"/>
          <p:cNvSpPr/>
          <p:nvPr/>
        </p:nvSpPr>
        <p:spPr>
          <a:xfrm>
            <a:off x="1721813" y="1442721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85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Sadržaj</a:t>
            </a:r>
            <a:endParaRPr sz="3600"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type="title" idx="2"/>
          </p:nvPr>
        </p:nvSpPr>
        <p:spPr>
          <a:xfrm>
            <a:off x="1721813" y="1639371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200" name="Google Shape;200;p30"/>
          <p:cNvSpPr txBox="1">
            <a:spLocks noGrp="1"/>
          </p:cNvSpPr>
          <p:nvPr>
            <p:ph type="title" idx="4"/>
          </p:nvPr>
        </p:nvSpPr>
        <p:spPr>
          <a:xfrm>
            <a:off x="4192450" y="1639371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title" idx="5"/>
          </p:nvPr>
        </p:nvSpPr>
        <p:spPr>
          <a:xfrm>
            <a:off x="2874500" y="3378188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202" name="Google Shape;202;p30"/>
          <p:cNvSpPr txBox="1">
            <a:spLocks noGrp="1"/>
          </p:cNvSpPr>
          <p:nvPr>
            <p:ph type="title" idx="6"/>
          </p:nvPr>
        </p:nvSpPr>
        <p:spPr>
          <a:xfrm>
            <a:off x="6663150" y="1639371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203" name="Google Shape;203;p30"/>
          <p:cNvSpPr txBox="1">
            <a:spLocks noGrp="1"/>
          </p:cNvSpPr>
          <p:nvPr>
            <p:ph type="title" idx="7"/>
          </p:nvPr>
        </p:nvSpPr>
        <p:spPr>
          <a:xfrm>
            <a:off x="5510502" y="3375423"/>
            <a:ext cx="759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204" name="Google Shape;204;p30"/>
          <p:cNvSpPr txBox="1">
            <a:spLocks noGrp="1"/>
          </p:cNvSpPr>
          <p:nvPr>
            <p:ph type="subTitle" idx="1"/>
          </p:nvPr>
        </p:nvSpPr>
        <p:spPr>
          <a:xfrm>
            <a:off x="948563" y="2194192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Uvod</a:t>
            </a:r>
            <a:endParaRPr dirty="0"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8"/>
          </p:nvPr>
        </p:nvSpPr>
        <p:spPr>
          <a:xfrm>
            <a:off x="3419200" y="2194192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Korišćene tehnologije</a:t>
            </a:r>
            <a:endParaRPr dirty="0"/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9"/>
          </p:nvPr>
        </p:nvSpPr>
        <p:spPr>
          <a:xfrm>
            <a:off x="5889900" y="2194192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Arhitektura aplikacije</a:t>
            </a:r>
            <a:endParaRPr dirty="0"/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14"/>
          </p:nvPr>
        </p:nvSpPr>
        <p:spPr>
          <a:xfrm>
            <a:off x="2101250" y="3937773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Dokumentacija</a:t>
            </a:r>
            <a:endParaRPr dirty="0"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15"/>
          </p:nvPr>
        </p:nvSpPr>
        <p:spPr>
          <a:xfrm>
            <a:off x="4737252" y="3935008"/>
            <a:ext cx="2305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Ključne sekcije koda</a:t>
            </a:r>
            <a:endParaRPr dirty="0"/>
          </a:p>
        </p:txBody>
      </p:sp>
      <p:cxnSp>
        <p:nvCxnSpPr>
          <p:cNvPr id="2" name="Google Shape;293;p35">
            <a:extLst>
              <a:ext uri="{FF2B5EF4-FFF2-40B4-BE49-F238E27FC236}">
                <a16:creationId xmlns:a16="http://schemas.microsoft.com/office/drawing/2014/main" id="{880A0FEA-E702-057D-1522-72E68EE28F2A}"/>
              </a:ext>
            </a:extLst>
          </p:cNvPr>
          <p:cNvCxnSpPr>
            <a:cxnSpLocks/>
          </p:cNvCxnSpPr>
          <p:nvPr/>
        </p:nvCxnSpPr>
        <p:spPr>
          <a:xfrm flipH="1">
            <a:off x="722400" y="1076275"/>
            <a:ext cx="192326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1243DEED-4483-7D69-731B-2DD5B7DF6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>
            <a:extLst>
              <a:ext uri="{FF2B5EF4-FFF2-40B4-BE49-F238E27FC236}">
                <a16:creationId xmlns:a16="http://schemas.microsoft.com/office/drawing/2014/main" id="{75B8B16E-D8EE-346D-FA02-42F6C0C6F5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8407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Access</a:t>
            </a:r>
            <a:r>
              <a:rPr lang="sr-Latn-RS" dirty="0"/>
              <a:t> Layer</a:t>
            </a:r>
            <a:endParaRPr dirty="0"/>
          </a:p>
        </p:txBody>
      </p:sp>
      <p:cxnSp>
        <p:nvCxnSpPr>
          <p:cNvPr id="492" name="Google Shape;492;p45">
            <a:extLst>
              <a:ext uri="{FF2B5EF4-FFF2-40B4-BE49-F238E27FC236}">
                <a16:creationId xmlns:a16="http://schemas.microsoft.com/office/drawing/2014/main" id="{9C524AD2-09A0-C067-CB70-2C9392A4BB71}"/>
              </a:ext>
            </a:extLst>
          </p:cNvPr>
          <p:cNvCxnSpPr/>
          <p:nvPr/>
        </p:nvCxnSpPr>
        <p:spPr>
          <a:xfrm rot="10800000">
            <a:off x="722525" y="715328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1ADB9BC-2E77-BB03-B952-ADD49FC902E1}"/>
              </a:ext>
            </a:extLst>
          </p:cNvPr>
          <p:cNvSpPr txBox="1"/>
          <p:nvPr/>
        </p:nvSpPr>
        <p:spPr>
          <a:xfrm>
            <a:off x="720000" y="812105"/>
            <a:ext cx="800690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RepositoryBook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_session : Session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__(self) -&gt;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._session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Database.get_session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buNone/>
            </a:pPr>
            <a:b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create(self,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Book) -&gt; Book: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session.add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session.commit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session.refresh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new_book</a:t>
            </a:r>
            <a:endParaRPr lang="en-US" sz="9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find_by_id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(self,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int) -&gt; Optional[Book]: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session.query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(Book).filter(Book.id ==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).first()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find_by_title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(self, title: str) -&gt; Optional[Book]: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session.query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(Book).filter(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Book.title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title).first()</a:t>
            </a:r>
          </a:p>
          <a:p>
            <a:pPr>
              <a:buNone/>
            </a:pPr>
            <a:b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update(self,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updated_data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dict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Book: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Book = </a:t>
            </a:r>
            <a:r>
              <a:rPr lang="en-US" sz="9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.find_by_id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print(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attr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value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updated_data.items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attr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9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'id'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continue</a:t>
            </a:r>
            <a:endParaRPr lang="en-US" sz="9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setattr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attr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value)</a:t>
            </a:r>
          </a:p>
          <a:p>
            <a:pPr>
              <a:buNone/>
            </a:pPr>
            <a:b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session.commit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session.refresh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updated_book</a:t>
            </a:r>
            <a:endParaRPr lang="en-US" sz="9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b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392412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9E8FA8BF-59ED-5CFA-2596-0EFF5A483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>
            <a:extLst>
              <a:ext uri="{FF2B5EF4-FFF2-40B4-BE49-F238E27FC236}">
                <a16:creationId xmlns:a16="http://schemas.microsoft.com/office/drawing/2014/main" id="{33ED05B4-CCAB-F1BE-1A83-C23BF32812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8407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Access</a:t>
            </a:r>
            <a:r>
              <a:rPr lang="sr-Latn-RS" dirty="0"/>
              <a:t> Layer</a:t>
            </a:r>
            <a:endParaRPr dirty="0"/>
          </a:p>
        </p:txBody>
      </p:sp>
      <p:cxnSp>
        <p:nvCxnSpPr>
          <p:cNvPr id="492" name="Google Shape;492;p45">
            <a:extLst>
              <a:ext uri="{FF2B5EF4-FFF2-40B4-BE49-F238E27FC236}">
                <a16:creationId xmlns:a16="http://schemas.microsoft.com/office/drawing/2014/main" id="{9DE02DB4-13F2-0E7C-1DF9-E19BE37D4973}"/>
              </a:ext>
            </a:extLst>
          </p:cNvPr>
          <p:cNvCxnSpPr/>
          <p:nvPr/>
        </p:nvCxnSpPr>
        <p:spPr>
          <a:xfrm rot="10800000">
            <a:off x="722525" y="715328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1DEFE93-AB22-A595-B40B-F6D1C18FE163}"/>
              </a:ext>
            </a:extLst>
          </p:cNvPr>
          <p:cNvSpPr txBox="1"/>
          <p:nvPr/>
        </p:nvSpPr>
        <p:spPr>
          <a:xfrm>
            <a:off x="619626" y="1060502"/>
            <a:ext cx="815540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delete(self,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int) -&gt; bool: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book: Book = </a:t>
            </a:r>
            <a:r>
              <a:rPr lang="en-US" sz="9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.find_by_id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session.delete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(book)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session.commit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book</a:t>
            </a:r>
          </a:p>
          <a:p>
            <a:pPr>
              <a:buNone/>
            </a:pPr>
            <a:b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search(self, search: Optional[str]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available: Optional[bool]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Optional[int]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 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Optional[date]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List[Book]: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query: Query[Book]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session.query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(Book).join(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Book.author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search: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param_search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str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9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"%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search.lower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()}</a:t>
            </a:r>
            <a:r>
              <a:rPr lang="en-US" sz="9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%"</a:t>
            </a:r>
            <a:endParaRPr lang="en-US" sz="9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query =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query.filter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or_(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func.lower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Book.title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).like(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param_search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func.lower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Book.isbn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).like(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param_search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func.lower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Book.author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).like(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param_search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func.lower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Author.first_name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).like(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param_search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func.lower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Author.last_name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).like(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param_search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query =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query.filter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Book.author_id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expression.true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Book.available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available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available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expression.true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Book.publication_date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expression.true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)</a:t>
            </a:r>
          </a:p>
          <a:p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query.all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8380852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9919EE0A-A8A4-BF69-061E-D43B9A954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>
            <a:extLst>
              <a:ext uri="{FF2B5EF4-FFF2-40B4-BE49-F238E27FC236}">
                <a16:creationId xmlns:a16="http://schemas.microsoft.com/office/drawing/2014/main" id="{2FC931FC-8546-7576-C99D-C6AF14BD20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8407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Business Layer</a:t>
            </a:r>
            <a:endParaRPr dirty="0"/>
          </a:p>
        </p:txBody>
      </p:sp>
      <p:cxnSp>
        <p:nvCxnSpPr>
          <p:cNvPr id="492" name="Google Shape;492;p45">
            <a:extLst>
              <a:ext uri="{FF2B5EF4-FFF2-40B4-BE49-F238E27FC236}">
                <a16:creationId xmlns:a16="http://schemas.microsoft.com/office/drawing/2014/main" id="{69B27F9A-2228-A342-7396-EE6F2983545C}"/>
              </a:ext>
            </a:extLst>
          </p:cNvPr>
          <p:cNvCxnSpPr/>
          <p:nvPr/>
        </p:nvCxnSpPr>
        <p:spPr>
          <a:xfrm rot="10800000">
            <a:off x="722525" y="715328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DC0FB24-9896-D02D-94F7-50195D611DCF}"/>
              </a:ext>
            </a:extLst>
          </p:cNvPr>
          <p:cNvSpPr txBox="1"/>
          <p:nvPr/>
        </p:nvSpPr>
        <p:spPr>
          <a:xfrm>
            <a:off x="631768" y="773878"/>
            <a:ext cx="7704000" cy="4385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_repository :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RepositoryBook</a:t>
            </a:r>
            <a:endParaRPr lang="en-US" sz="9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__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__(self) -&gt;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._repository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RepositoryBook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</a:p>
          <a:p>
            <a:pPr>
              <a:buNone/>
            </a:pPr>
            <a:b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find_by_id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(self,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int) -&gt;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founded_book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Book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repository.find_by_id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founded_book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raise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ExceptionNotFound</a:t>
            </a:r>
            <a:endParaRPr lang="en-US" sz="9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SchemaBook.model_validate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founded_book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create(self,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new_author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SchemaBookBase) -&gt;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founded_book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Book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repository.find_by_title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new_author.title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founded_book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raise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ExceptionConflict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model_book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 Book = Book(**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new_author.model_dump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SchemaBook.model_validate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repository.create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model_book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delete(self,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int) -&gt;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founded_book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Optional[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9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.find_by_id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SchemaBook.model_validate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repository.delete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update(self,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int,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SchemaBookUpdate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founded_book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Optional[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sz="9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.find_by_id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dict_book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Dict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[str, Any] =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updated_book.model_dump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exclude_unset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SchemaBook.model_validate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repository.update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book_id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dict_book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buNone/>
            </a:pPr>
            <a:b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search(self, search: Optional[str]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available: Optional[bool]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Optional[int]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Optional[date]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-&gt; List[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]:</a:t>
            </a:r>
          </a:p>
          <a:p>
            <a:pPr>
              <a:buNone/>
            </a:pP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books: List[Book] =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._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repository.search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(search, available,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9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SchemaBook.model_validate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(book)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book </a:t>
            </a:r>
            <a:r>
              <a:rPr lang="en-US" sz="9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9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books]</a:t>
            </a:r>
          </a:p>
        </p:txBody>
      </p:sp>
    </p:spTree>
    <p:extLst>
      <p:ext uri="{BB962C8B-B14F-4D97-AF65-F5344CB8AC3E}">
        <p14:creationId xmlns:p14="http://schemas.microsoft.com/office/powerpoint/2010/main" val="9285756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>
          <a:extLst>
            <a:ext uri="{FF2B5EF4-FFF2-40B4-BE49-F238E27FC236}">
              <a16:creationId xmlns:a16="http://schemas.microsoft.com/office/drawing/2014/main" id="{4C30A7DA-0356-2316-788B-9A0751691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>
            <a:extLst>
              <a:ext uri="{FF2B5EF4-FFF2-40B4-BE49-F238E27FC236}">
                <a16:creationId xmlns:a16="http://schemas.microsoft.com/office/drawing/2014/main" id="{BA1C3B6C-F817-E020-4EFF-6601C02E27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707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Interface Layer</a:t>
            </a:r>
            <a:endParaRPr dirty="0"/>
          </a:p>
        </p:txBody>
      </p:sp>
      <p:cxnSp>
        <p:nvCxnSpPr>
          <p:cNvPr id="492" name="Google Shape;492;p45">
            <a:extLst>
              <a:ext uri="{FF2B5EF4-FFF2-40B4-BE49-F238E27FC236}">
                <a16:creationId xmlns:a16="http://schemas.microsoft.com/office/drawing/2014/main" id="{505FB2D0-610C-CB67-1634-9B0B055A8008}"/>
              </a:ext>
            </a:extLst>
          </p:cNvPr>
          <p:cNvCxnSpPr/>
          <p:nvPr/>
        </p:nvCxnSpPr>
        <p:spPr>
          <a:xfrm rot="10800000">
            <a:off x="720000" y="579779"/>
            <a:ext cx="483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FBD8E1B-2D24-70B7-94EB-3A2A0BB115D6}"/>
              </a:ext>
            </a:extLst>
          </p:cNvPr>
          <p:cNvSpPr txBox="1"/>
          <p:nvPr/>
        </p:nvSpPr>
        <p:spPr>
          <a:xfrm>
            <a:off x="240631" y="634573"/>
            <a:ext cx="8662737" cy="4508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@router.get(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"/search"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name=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"Search books"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summary=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"Search books with optional filters"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description=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"""Returns a list of books matching any combination of the following optional query parameters:</a:t>
            </a:r>
            <a:r>
              <a:rPr lang="en-US" sz="700" dirty="0">
                <a:latin typeface="Consolas" panose="020B0609020204030204" pitchFamily="49" charset="0"/>
              </a:rPr>
              <a:t>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`search` (title or ISBN), `available`, `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 and `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`.</a:t>
            </a:r>
            <a:r>
              <a:rPr lang="en-US" sz="700" dirty="0">
                <a:latin typeface="Consolas" panose="020B0609020204030204" pitchFamily="49" charset="0"/>
              </a:rPr>
              <a:t>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If no filters are provided, all books are returned."""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response_model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=List[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status_code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=status.HTTP_200_OK, responses={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status.HTTP_200_OK: {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"description"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"List of books retrieved successfully."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"content"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"application/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"example"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{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"Na Drini 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ćuprija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"description"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"Roman o 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mostu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njegovoj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simbolici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"1945-01-01"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isbn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"9788652101234"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"available"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}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]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}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},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status.HTTP_500_INTERNAL_SERVER_ERROR: {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"description"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"Unexpected server error."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"content"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"application/</a:t>
            </a:r>
            <a:r>
              <a:rPr lang="en-US" sz="7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"example"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"detail"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"Internal Server Error. Please try again later."</a:t>
            </a:r>
            <a:endParaRPr lang="en-US" sz="7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}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}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}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search_books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(search: Optional[str] = Query(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description=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"Filter by title (partial match) or ISBN"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available: Optional[bool] = Query(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description=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"Filter by availability"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Optional[int] = Query(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description=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"Filter by author ID"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Optional[date] = Query(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description=</a:t>
            </a:r>
            <a:r>
              <a:rPr lang="en-US" sz="7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"Filter by publication date"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service: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ServiceBook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Depends(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get_service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-&gt; List[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SchemaBook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]: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service.search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(search, available,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author_id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publication_date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Exception 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e:</a:t>
            </a:r>
          </a:p>
          <a:p>
            <a:pPr>
              <a:buNone/>
            </a:pP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7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raise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HTTPException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status_code</a:t>
            </a:r>
            <a:r>
              <a:rPr lang="en-US" sz="7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=status.HTTP_500_INTERNAL_SERVER_ERROR, detail=str(e))</a:t>
            </a:r>
          </a:p>
        </p:txBody>
      </p:sp>
    </p:spTree>
    <p:extLst>
      <p:ext uri="{BB962C8B-B14F-4D97-AF65-F5344CB8AC3E}">
        <p14:creationId xmlns:p14="http://schemas.microsoft.com/office/powerpoint/2010/main" val="21005841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F1D59E8E-359F-6D10-CE10-2CCBB7496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E62C43D9-53BA-D68A-63D2-5BE45611D9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6492" y="1808190"/>
            <a:ext cx="4811013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Zaključak</a:t>
            </a:r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83076887-392E-3CC1-DD5F-F5F66D7D8B58}"/>
              </a:ext>
            </a:extLst>
          </p:cNvPr>
          <p:cNvCxnSpPr>
            <a:cxnSpLocks/>
          </p:cNvCxnSpPr>
          <p:nvPr/>
        </p:nvCxnSpPr>
        <p:spPr>
          <a:xfrm flipH="1">
            <a:off x="2166492" y="2571750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32253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7"/>
          <p:cNvSpPr txBox="1">
            <a:spLocks noGrp="1"/>
          </p:cNvSpPr>
          <p:nvPr>
            <p:ph type="title"/>
          </p:nvPr>
        </p:nvSpPr>
        <p:spPr>
          <a:xfrm>
            <a:off x="2503500" y="1208842"/>
            <a:ext cx="4500069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400" dirty="0">
                <a:latin typeface="Bricolage Grotesque" panose="020B0604020202020204" charset="0"/>
              </a:rPr>
              <a:t>Hvala na pažnji!</a:t>
            </a:r>
            <a:endParaRPr sz="4400" dirty="0">
              <a:latin typeface="Bricolage Grotesque" panose="020B0604020202020204" charset="0"/>
            </a:endParaRPr>
          </a:p>
        </p:txBody>
      </p:sp>
      <p:sp>
        <p:nvSpPr>
          <p:cNvPr id="510" name="Google Shape;510;p47"/>
          <p:cNvSpPr txBox="1">
            <a:spLocks noGrp="1"/>
          </p:cNvSpPr>
          <p:nvPr>
            <p:ph type="subTitle" idx="1"/>
          </p:nvPr>
        </p:nvSpPr>
        <p:spPr>
          <a:xfrm>
            <a:off x="2581795" y="2472375"/>
            <a:ext cx="4133100" cy="5223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000" b="1" dirty="0"/>
              <a:t>Da li imate nekih pitanja</a:t>
            </a:r>
            <a:r>
              <a:rPr lang="en" sz="2000" b="1" dirty="0"/>
              <a:t>? </a:t>
            </a:r>
            <a:endParaRPr sz="2000" dirty="0"/>
          </a:p>
        </p:txBody>
      </p:sp>
      <p:cxnSp>
        <p:nvCxnSpPr>
          <p:cNvPr id="517" name="Google Shape;517;p47"/>
          <p:cNvCxnSpPr>
            <a:cxnSpLocks/>
          </p:cNvCxnSpPr>
          <p:nvPr/>
        </p:nvCxnSpPr>
        <p:spPr>
          <a:xfrm flipH="1">
            <a:off x="2503500" y="2267542"/>
            <a:ext cx="450007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CFF794F-AC27-CA0E-A4E8-4E014366184C}"/>
              </a:ext>
            </a:extLst>
          </p:cNvPr>
          <p:cNvSpPr/>
          <p:nvPr/>
        </p:nvSpPr>
        <p:spPr>
          <a:xfrm>
            <a:off x="2658140" y="3487479"/>
            <a:ext cx="3980410" cy="723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>
            <a:spLocks noGrp="1"/>
          </p:cNvSpPr>
          <p:nvPr>
            <p:ph type="title"/>
          </p:nvPr>
        </p:nvSpPr>
        <p:spPr>
          <a:xfrm>
            <a:off x="2380200" y="2103918"/>
            <a:ext cx="4383600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Uvod</a:t>
            </a:r>
            <a:endParaRPr dirty="0"/>
          </a:p>
        </p:txBody>
      </p:sp>
      <p:cxnSp>
        <p:nvCxnSpPr>
          <p:cNvPr id="227" name="Google Shape;227;p32"/>
          <p:cNvCxnSpPr>
            <a:cxnSpLocks/>
          </p:cNvCxnSpPr>
          <p:nvPr/>
        </p:nvCxnSpPr>
        <p:spPr>
          <a:xfrm flipH="1">
            <a:off x="2227503" y="3064818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820AB870-0064-0994-8787-14ABB4C0BC12}"/>
              </a:ext>
            </a:extLst>
          </p:cNvPr>
          <p:cNvSpPr/>
          <p:nvPr/>
        </p:nvSpPr>
        <p:spPr>
          <a:xfrm>
            <a:off x="3983814" y="730208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F393B8E6-CAA5-AAAB-4DF2-ADC488BEE9EC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en" dirty="0"/>
              <a:t>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>
            <a:spLocks noGrp="1"/>
          </p:cNvSpPr>
          <p:nvPr>
            <p:ph type="title"/>
          </p:nvPr>
        </p:nvSpPr>
        <p:spPr>
          <a:xfrm>
            <a:off x="722375" y="373623"/>
            <a:ext cx="4928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Šta je FastAPI? </a:t>
            </a:r>
            <a:endParaRPr sz="3600" dirty="0"/>
          </a:p>
        </p:txBody>
      </p:sp>
      <p:sp>
        <p:nvSpPr>
          <p:cNvPr id="216" name="Google Shape;216;p31"/>
          <p:cNvSpPr txBox="1">
            <a:spLocks noGrp="1"/>
          </p:cNvSpPr>
          <p:nvPr>
            <p:ph type="subTitle" idx="1"/>
          </p:nvPr>
        </p:nvSpPr>
        <p:spPr>
          <a:xfrm>
            <a:off x="722375" y="1693643"/>
            <a:ext cx="7443430" cy="19487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800" dirty="0">
                <a:latin typeface="Bricolage Grotesque" panose="020B0604020202020204" charset="0"/>
              </a:rPr>
              <a:t>Moderan Python framework visokih performansi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None/>
            </a:pPr>
            <a:endParaRPr lang="sr-Latn-RS" sz="18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800" dirty="0">
                <a:latin typeface="Bricolage Grotesque" panose="020B0604020202020204" charset="0"/>
              </a:rPr>
              <a:t>Podrška za savremeni razvoj API-ja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None/>
            </a:pPr>
            <a:endParaRPr lang="sr-Latn-RS" sz="18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800" dirty="0">
                <a:latin typeface="Bricolage Grotesque" panose="020B0604020202020204" charset="0"/>
              </a:rPr>
              <a:t>Baziran na standardnim specifikacijama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endParaRPr lang="sr-Latn-RS" sz="1800" dirty="0">
              <a:latin typeface="Bricolage Grotesque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tx2">
                  <a:lumMod val="50000"/>
                </a:schemeClr>
              </a:buClr>
              <a:buSzPct val="200000"/>
              <a:buFont typeface="Courier New" panose="02070309020205020404" pitchFamily="49" charset="0"/>
              <a:buChar char="o"/>
            </a:pPr>
            <a:r>
              <a:rPr lang="sr-Latn-RS" sz="1800" dirty="0">
                <a:latin typeface="Bricolage Grotesque" panose="020B0604020202020204" charset="0"/>
              </a:rPr>
              <a:t>ASGI standard</a:t>
            </a:r>
          </a:p>
        </p:txBody>
      </p:sp>
      <p:cxnSp>
        <p:nvCxnSpPr>
          <p:cNvPr id="218" name="Google Shape;218;p31"/>
          <p:cNvCxnSpPr>
            <a:cxnSpLocks/>
          </p:cNvCxnSpPr>
          <p:nvPr/>
        </p:nvCxnSpPr>
        <p:spPr>
          <a:xfrm flipH="1">
            <a:off x="722475" y="1076275"/>
            <a:ext cx="334965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5"/>
          <p:cNvSpPr txBox="1">
            <a:spLocks noGrp="1"/>
          </p:cNvSpPr>
          <p:nvPr>
            <p:ph type="subTitle" idx="6"/>
          </p:nvPr>
        </p:nvSpPr>
        <p:spPr>
          <a:xfrm>
            <a:off x="1638810" y="3040000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Paralelna obrada podataka</a:t>
            </a:r>
            <a:endParaRPr dirty="0"/>
          </a:p>
        </p:txBody>
      </p:sp>
      <p:sp>
        <p:nvSpPr>
          <p:cNvPr id="281" name="Google Shape;281;p35"/>
          <p:cNvSpPr txBox="1">
            <a:spLocks noGrp="1"/>
          </p:cNvSpPr>
          <p:nvPr>
            <p:ph type="title"/>
          </p:nvPr>
        </p:nvSpPr>
        <p:spPr>
          <a:xfrm>
            <a:off x="720000" y="4048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Koje probleme rešava? </a:t>
            </a:r>
            <a:endParaRPr sz="3600" dirty="0"/>
          </a:p>
        </p:txBody>
      </p:sp>
      <p:sp>
        <p:nvSpPr>
          <p:cNvPr id="286" name="Google Shape;286;p35"/>
          <p:cNvSpPr txBox="1">
            <a:spLocks noGrp="1"/>
          </p:cNvSpPr>
          <p:nvPr>
            <p:ph type="subTitle" idx="5"/>
          </p:nvPr>
        </p:nvSpPr>
        <p:spPr>
          <a:xfrm>
            <a:off x="1638810" y="1531750"/>
            <a:ext cx="2811000" cy="7589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Ručna validacija podataka</a:t>
            </a:r>
            <a:endParaRPr dirty="0"/>
          </a:p>
        </p:txBody>
      </p:sp>
      <p:sp>
        <p:nvSpPr>
          <p:cNvPr id="287" name="Google Shape;287;p35"/>
          <p:cNvSpPr txBox="1">
            <a:spLocks noGrp="1"/>
          </p:cNvSpPr>
          <p:nvPr>
            <p:ph type="subTitle" idx="7"/>
          </p:nvPr>
        </p:nvSpPr>
        <p:spPr>
          <a:xfrm>
            <a:off x="5568676" y="1548564"/>
            <a:ext cx="2811000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Nedostatak dokumentacije</a:t>
            </a:r>
            <a:endParaRPr dirty="0"/>
          </a:p>
        </p:txBody>
      </p:sp>
      <p:sp>
        <p:nvSpPr>
          <p:cNvPr id="288" name="Google Shape;288;p35"/>
          <p:cNvSpPr txBox="1">
            <a:spLocks noGrp="1"/>
          </p:cNvSpPr>
          <p:nvPr>
            <p:ph type="subTitle" idx="8"/>
          </p:nvPr>
        </p:nvSpPr>
        <p:spPr>
          <a:xfrm>
            <a:off x="5568675" y="3040001"/>
            <a:ext cx="3260531" cy="7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Nedostatak kontrole nad strukturama podataka</a:t>
            </a:r>
            <a:endParaRPr dirty="0"/>
          </a:p>
        </p:txBody>
      </p:sp>
      <p:sp>
        <p:nvSpPr>
          <p:cNvPr id="289" name="Google Shape;289;p35"/>
          <p:cNvSpPr/>
          <p:nvPr/>
        </p:nvSpPr>
        <p:spPr>
          <a:xfrm>
            <a:off x="804419" y="153175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90" name="Google Shape;290;p35"/>
          <p:cNvSpPr/>
          <p:nvPr/>
        </p:nvSpPr>
        <p:spPr>
          <a:xfrm>
            <a:off x="804419" y="304000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5"/>
          <p:cNvSpPr/>
          <p:nvPr/>
        </p:nvSpPr>
        <p:spPr>
          <a:xfrm>
            <a:off x="4690619" y="153175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5"/>
          <p:cNvSpPr/>
          <p:nvPr/>
        </p:nvSpPr>
        <p:spPr>
          <a:xfrm>
            <a:off x="4690619" y="3040000"/>
            <a:ext cx="759000" cy="759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3" name="Google Shape;293;p35"/>
          <p:cNvCxnSpPr>
            <a:cxnSpLocks/>
          </p:cNvCxnSpPr>
          <p:nvPr/>
        </p:nvCxnSpPr>
        <p:spPr>
          <a:xfrm flipH="1">
            <a:off x="722400" y="1076275"/>
            <a:ext cx="498345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4" name="Google Shape;294;p35"/>
          <p:cNvGrpSpPr/>
          <p:nvPr/>
        </p:nvGrpSpPr>
        <p:grpSpPr>
          <a:xfrm>
            <a:off x="1000789" y="1777351"/>
            <a:ext cx="366261" cy="267797"/>
            <a:chOff x="2753300" y="1822200"/>
            <a:chExt cx="283725" cy="207450"/>
          </a:xfrm>
        </p:grpSpPr>
        <p:sp>
          <p:nvSpPr>
            <p:cNvPr id="295" name="Google Shape;295;p35"/>
            <p:cNvSpPr/>
            <p:nvPr/>
          </p:nvSpPr>
          <p:spPr>
            <a:xfrm>
              <a:off x="2850050" y="1886375"/>
              <a:ext cx="40950" cy="40025"/>
            </a:xfrm>
            <a:custGeom>
              <a:avLst/>
              <a:gdLst/>
              <a:ahLst/>
              <a:cxnLst/>
              <a:rect l="l" t="t" r="r" b="b"/>
              <a:pathLst>
                <a:path w="1638" h="1601" extrusionOk="0">
                  <a:moveTo>
                    <a:pt x="0" y="1"/>
                  </a:moveTo>
                  <a:lnTo>
                    <a:pt x="0" y="1601"/>
                  </a:lnTo>
                  <a:lnTo>
                    <a:pt x="1637" y="1601"/>
                  </a:lnTo>
                  <a:lnTo>
                    <a:pt x="16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5"/>
            <p:cNvSpPr/>
            <p:nvPr/>
          </p:nvSpPr>
          <p:spPr>
            <a:xfrm>
              <a:off x="2772850" y="1822200"/>
              <a:ext cx="245575" cy="152575"/>
            </a:xfrm>
            <a:custGeom>
              <a:avLst/>
              <a:gdLst/>
              <a:ahLst/>
              <a:cxnLst/>
              <a:rect l="l" t="t" r="r" b="b"/>
              <a:pathLst>
                <a:path w="9823" h="6103" extrusionOk="0">
                  <a:moveTo>
                    <a:pt x="7367" y="1898"/>
                  </a:moveTo>
                  <a:lnTo>
                    <a:pt x="7367" y="4838"/>
                  </a:lnTo>
                  <a:lnTo>
                    <a:pt x="6437" y="4838"/>
                  </a:lnTo>
                  <a:lnTo>
                    <a:pt x="5358" y="4019"/>
                  </a:lnTo>
                  <a:lnTo>
                    <a:pt x="5358" y="4838"/>
                  </a:lnTo>
                  <a:lnTo>
                    <a:pt x="2419" y="4838"/>
                  </a:lnTo>
                  <a:lnTo>
                    <a:pt x="2419" y="1898"/>
                  </a:lnTo>
                  <a:lnTo>
                    <a:pt x="5358" y="1898"/>
                  </a:lnTo>
                  <a:lnTo>
                    <a:pt x="5358" y="2717"/>
                  </a:lnTo>
                  <a:lnTo>
                    <a:pt x="6474" y="1898"/>
                  </a:lnTo>
                  <a:close/>
                  <a:moveTo>
                    <a:pt x="0" y="1"/>
                  </a:moveTo>
                  <a:lnTo>
                    <a:pt x="0" y="6103"/>
                  </a:lnTo>
                  <a:lnTo>
                    <a:pt x="9823" y="6103"/>
                  </a:lnTo>
                  <a:lnTo>
                    <a:pt x="98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5"/>
            <p:cNvSpPr/>
            <p:nvPr/>
          </p:nvSpPr>
          <p:spPr>
            <a:xfrm>
              <a:off x="2912375" y="1886375"/>
              <a:ext cx="27925" cy="40025"/>
            </a:xfrm>
            <a:custGeom>
              <a:avLst/>
              <a:gdLst/>
              <a:ahLst/>
              <a:cxnLst/>
              <a:rect l="l" t="t" r="r" b="b"/>
              <a:pathLst>
                <a:path w="1117" h="1601" extrusionOk="0">
                  <a:moveTo>
                    <a:pt x="1079" y="1"/>
                  </a:moveTo>
                  <a:lnTo>
                    <a:pt x="0" y="820"/>
                  </a:lnTo>
                  <a:lnTo>
                    <a:pt x="1079" y="1601"/>
                  </a:lnTo>
                  <a:lnTo>
                    <a:pt x="1116" y="160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5"/>
            <p:cNvSpPr/>
            <p:nvPr/>
          </p:nvSpPr>
          <p:spPr>
            <a:xfrm>
              <a:off x="2868650" y="1991500"/>
              <a:ext cx="53050" cy="38150"/>
            </a:xfrm>
            <a:custGeom>
              <a:avLst/>
              <a:gdLst/>
              <a:ahLst/>
              <a:cxnLst/>
              <a:rect l="l" t="t" r="r" b="b"/>
              <a:pathLst>
                <a:path w="2122" h="1526" extrusionOk="0">
                  <a:moveTo>
                    <a:pt x="0" y="0"/>
                  </a:moveTo>
                  <a:lnTo>
                    <a:pt x="596" y="1526"/>
                  </a:lnTo>
                  <a:lnTo>
                    <a:pt x="1526" y="1526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5"/>
            <p:cNvSpPr/>
            <p:nvPr/>
          </p:nvSpPr>
          <p:spPr>
            <a:xfrm>
              <a:off x="2924450" y="1991500"/>
              <a:ext cx="112575" cy="38150"/>
            </a:xfrm>
            <a:custGeom>
              <a:avLst/>
              <a:gdLst/>
              <a:ahLst/>
              <a:cxnLst/>
              <a:rect l="l" t="t" r="r" b="b"/>
              <a:pathLst>
                <a:path w="4503" h="1526" extrusionOk="0">
                  <a:moveTo>
                    <a:pt x="596" y="0"/>
                  </a:moveTo>
                  <a:lnTo>
                    <a:pt x="1" y="1526"/>
                  </a:lnTo>
                  <a:lnTo>
                    <a:pt x="3424" y="1526"/>
                  </a:lnTo>
                  <a:lnTo>
                    <a:pt x="3647" y="1489"/>
                  </a:lnTo>
                  <a:lnTo>
                    <a:pt x="3833" y="1414"/>
                  </a:lnTo>
                  <a:lnTo>
                    <a:pt x="4019" y="1340"/>
                  </a:lnTo>
                  <a:lnTo>
                    <a:pt x="4205" y="1191"/>
                  </a:lnTo>
                  <a:lnTo>
                    <a:pt x="4317" y="1042"/>
                  </a:lnTo>
                  <a:lnTo>
                    <a:pt x="4429" y="856"/>
                  </a:lnTo>
                  <a:lnTo>
                    <a:pt x="4503" y="633"/>
                  </a:lnTo>
                  <a:lnTo>
                    <a:pt x="4503" y="410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5"/>
            <p:cNvSpPr/>
            <p:nvPr/>
          </p:nvSpPr>
          <p:spPr>
            <a:xfrm>
              <a:off x="2753300" y="1991500"/>
              <a:ext cx="112575" cy="38150"/>
            </a:xfrm>
            <a:custGeom>
              <a:avLst/>
              <a:gdLst/>
              <a:ahLst/>
              <a:cxnLst/>
              <a:rect l="l" t="t" r="r" b="b"/>
              <a:pathLst>
                <a:path w="4503" h="1526" extrusionOk="0">
                  <a:moveTo>
                    <a:pt x="1" y="0"/>
                  </a:moveTo>
                  <a:lnTo>
                    <a:pt x="1" y="410"/>
                  </a:lnTo>
                  <a:lnTo>
                    <a:pt x="38" y="633"/>
                  </a:lnTo>
                  <a:lnTo>
                    <a:pt x="112" y="856"/>
                  </a:lnTo>
                  <a:lnTo>
                    <a:pt x="187" y="1042"/>
                  </a:lnTo>
                  <a:lnTo>
                    <a:pt x="336" y="1191"/>
                  </a:lnTo>
                  <a:lnTo>
                    <a:pt x="485" y="1340"/>
                  </a:lnTo>
                  <a:lnTo>
                    <a:pt x="671" y="1414"/>
                  </a:lnTo>
                  <a:lnTo>
                    <a:pt x="894" y="1489"/>
                  </a:lnTo>
                  <a:lnTo>
                    <a:pt x="1117" y="1526"/>
                  </a:lnTo>
                  <a:lnTo>
                    <a:pt x="4503" y="1526"/>
                  </a:lnTo>
                  <a:lnTo>
                    <a:pt x="3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35"/>
          <p:cNvGrpSpPr/>
          <p:nvPr/>
        </p:nvGrpSpPr>
        <p:grpSpPr>
          <a:xfrm>
            <a:off x="4891798" y="1728120"/>
            <a:ext cx="356643" cy="366261"/>
            <a:chOff x="3361650" y="1784075"/>
            <a:chExt cx="276275" cy="283725"/>
          </a:xfrm>
        </p:grpSpPr>
        <p:sp>
          <p:nvSpPr>
            <p:cNvPr id="302" name="Google Shape;302;p35"/>
            <p:cNvSpPr/>
            <p:nvPr/>
          </p:nvSpPr>
          <p:spPr>
            <a:xfrm>
              <a:off x="3556975" y="1847325"/>
              <a:ext cx="80950" cy="81875"/>
            </a:xfrm>
            <a:custGeom>
              <a:avLst/>
              <a:gdLst/>
              <a:ahLst/>
              <a:cxnLst/>
              <a:rect l="l" t="t" r="r" b="b"/>
              <a:pathLst>
                <a:path w="3238" h="3275" extrusionOk="0">
                  <a:moveTo>
                    <a:pt x="2754" y="0"/>
                  </a:moveTo>
                  <a:lnTo>
                    <a:pt x="2568" y="37"/>
                  </a:lnTo>
                  <a:lnTo>
                    <a:pt x="2419" y="149"/>
                  </a:lnTo>
                  <a:lnTo>
                    <a:pt x="1" y="2568"/>
                  </a:lnTo>
                  <a:lnTo>
                    <a:pt x="670" y="3274"/>
                  </a:lnTo>
                  <a:lnTo>
                    <a:pt x="3126" y="856"/>
                  </a:lnTo>
                  <a:lnTo>
                    <a:pt x="3201" y="670"/>
                  </a:lnTo>
                  <a:lnTo>
                    <a:pt x="3238" y="484"/>
                  </a:lnTo>
                  <a:lnTo>
                    <a:pt x="3201" y="298"/>
                  </a:lnTo>
                  <a:lnTo>
                    <a:pt x="3126" y="149"/>
                  </a:lnTo>
                  <a:lnTo>
                    <a:pt x="2940" y="37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5"/>
            <p:cNvSpPr/>
            <p:nvPr/>
          </p:nvSpPr>
          <p:spPr>
            <a:xfrm>
              <a:off x="3531875" y="1923600"/>
              <a:ext cx="30700" cy="30725"/>
            </a:xfrm>
            <a:custGeom>
              <a:avLst/>
              <a:gdLst/>
              <a:ahLst/>
              <a:cxnLst/>
              <a:rect l="l" t="t" r="r" b="b"/>
              <a:pathLst>
                <a:path w="1228" h="1229" extrusionOk="0">
                  <a:moveTo>
                    <a:pt x="521" y="0"/>
                  </a:moveTo>
                  <a:lnTo>
                    <a:pt x="0" y="558"/>
                  </a:lnTo>
                  <a:lnTo>
                    <a:pt x="0" y="1228"/>
                  </a:lnTo>
                  <a:lnTo>
                    <a:pt x="670" y="1228"/>
                  </a:lnTo>
                  <a:lnTo>
                    <a:pt x="1228" y="707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5"/>
            <p:cNvSpPr/>
            <p:nvPr/>
          </p:nvSpPr>
          <p:spPr>
            <a:xfrm>
              <a:off x="3361650" y="1838950"/>
              <a:ext cx="245575" cy="164675"/>
            </a:xfrm>
            <a:custGeom>
              <a:avLst/>
              <a:gdLst/>
              <a:ahLst/>
              <a:cxnLst/>
              <a:rect l="l" t="t" r="r" b="b"/>
              <a:pathLst>
                <a:path w="9823" h="6587" extrusionOk="0">
                  <a:moveTo>
                    <a:pt x="2195" y="1563"/>
                  </a:moveTo>
                  <a:lnTo>
                    <a:pt x="2195" y="2233"/>
                  </a:lnTo>
                  <a:lnTo>
                    <a:pt x="1563" y="2233"/>
                  </a:lnTo>
                  <a:lnTo>
                    <a:pt x="1563" y="1563"/>
                  </a:lnTo>
                  <a:close/>
                  <a:moveTo>
                    <a:pt x="2195" y="3089"/>
                  </a:moveTo>
                  <a:lnTo>
                    <a:pt x="2195" y="3758"/>
                  </a:lnTo>
                  <a:lnTo>
                    <a:pt x="1563" y="3758"/>
                  </a:lnTo>
                  <a:lnTo>
                    <a:pt x="1563" y="3089"/>
                  </a:lnTo>
                  <a:close/>
                  <a:moveTo>
                    <a:pt x="2195" y="4614"/>
                  </a:moveTo>
                  <a:lnTo>
                    <a:pt x="2195" y="5284"/>
                  </a:lnTo>
                  <a:lnTo>
                    <a:pt x="1563" y="5284"/>
                  </a:lnTo>
                  <a:lnTo>
                    <a:pt x="1563" y="4614"/>
                  </a:lnTo>
                  <a:close/>
                  <a:moveTo>
                    <a:pt x="0" y="0"/>
                  </a:moveTo>
                  <a:lnTo>
                    <a:pt x="0" y="6586"/>
                  </a:lnTo>
                  <a:lnTo>
                    <a:pt x="9823" y="6586"/>
                  </a:lnTo>
                  <a:lnTo>
                    <a:pt x="9823" y="3163"/>
                  </a:lnTo>
                  <a:lnTo>
                    <a:pt x="7739" y="5284"/>
                  </a:lnTo>
                  <a:lnTo>
                    <a:pt x="3088" y="5284"/>
                  </a:lnTo>
                  <a:lnTo>
                    <a:pt x="3088" y="4614"/>
                  </a:lnTo>
                  <a:lnTo>
                    <a:pt x="6139" y="4614"/>
                  </a:lnTo>
                  <a:lnTo>
                    <a:pt x="6139" y="3758"/>
                  </a:lnTo>
                  <a:lnTo>
                    <a:pt x="3088" y="3758"/>
                  </a:lnTo>
                  <a:lnTo>
                    <a:pt x="3088" y="3089"/>
                  </a:lnTo>
                  <a:lnTo>
                    <a:pt x="6697" y="3089"/>
                  </a:lnTo>
                  <a:lnTo>
                    <a:pt x="7553" y="2233"/>
                  </a:lnTo>
                  <a:lnTo>
                    <a:pt x="3088" y="2233"/>
                  </a:lnTo>
                  <a:lnTo>
                    <a:pt x="3088" y="1563"/>
                  </a:lnTo>
                  <a:lnTo>
                    <a:pt x="8223" y="1563"/>
                  </a:lnTo>
                  <a:lnTo>
                    <a:pt x="98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5"/>
            <p:cNvSpPr/>
            <p:nvPr/>
          </p:nvSpPr>
          <p:spPr>
            <a:xfrm>
              <a:off x="3361650" y="1784075"/>
              <a:ext cx="245575" cy="38150"/>
            </a:xfrm>
            <a:custGeom>
              <a:avLst/>
              <a:gdLst/>
              <a:ahLst/>
              <a:cxnLst/>
              <a:rect l="l" t="t" r="r" b="b"/>
              <a:pathLst>
                <a:path w="9823" h="1526" extrusionOk="0">
                  <a:moveTo>
                    <a:pt x="0" y="0"/>
                  </a:moveTo>
                  <a:lnTo>
                    <a:pt x="0" y="1526"/>
                  </a:lnTo>
                  <a:lnTo>
                    <a:pt x="9823" y="1526"/>
                  </a:lnTo>
                  <a:lnTo>
                    <a:pt x="98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>
              <a:off x="3361650" y="2020325"/>
              <a:ext cx="245575" cy="47475"/>
            </a:xfrm>
            <a:custGeom>
              <a:avLst/>
              <a:gdLst/>
              <a:ahLst/>
              <a:cxnLst/>
              <a:rect l="l" t="t" r="r" b="b"/>
              <a:pathLst>
                <a:path w="9823" h="1899" extrusionOk="0">
                  <a:moveTo>
                    <a:pt x="5284" y="596"/>
                  </a:moveTo>
                  <a:lnTo>
                    <a:pt x="5284" y="1266"/>
                  </a:lnTo>
                  <a:lnTo>
                    <a:pt x="4614" y="1266"/>
                  </a:lnTo>
                  <a:lnTo>
                    <a:pt x="4614" y="596"/>
                  </a:lnTo>
                  <a:close/>
                  <a:moveTo>
                    <a:pt x="0" y="1"/>
                  </a:moveTo>
                  <a:lnTo>
                    <a:pt x="0" y="1898"/>
                  </a:lnTo>
                  <a:lnTo>
                    <a:pt x="9823" y="1898"/>
                  </a:lnTo>
                  <a:lnTo>
                    <a:pt x="98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" name="Google Shape;307;p35"/>
          <p:cNvGrpSpPr/>
          <p:nvPr/>
        </p:nvGrpSpPr>
        <p:grpSpPr>
          <a:xfrm>
            <a:off x="1074629" y="3236370"/>
            <a:ext cx="218582" cy="366261"/>
            <a:chOff x="4020200" y="1784075"/>
            <a:chExt cx="169325" cy="283725"/>
          </a:xfrm>
        </p:grpSpPr>
        <p:sp>
          <p:nvSpPr>
            <p:cNvPr id="308" name="Google Shape;308;p35"/>
            <p:cNvSpPr/>
            <p:nvPr/>
          </p:nvSpPr>
          <p:spPr>
            <a:xfrm>
              <a:off x="4020200" y="1838950"/>
              <a:ext cx="169325" cy="173975"/>
            </a:xfrm>
            <a:custGeom>
              <a:avLst/>
              <a:gdLst/>
              <a:ahLst/>
              <a:cxnLst/>
              <a:rect l="l" t="t" r="r" b="b"/>
              <a:pathLst>
                <a:path w="6773" h="6959" extrusionOk="0">
                  <a:moveTo>
                    <a:pt x="2159" y="856"/>
                  </a:moveTo>
                  <a:lnTo>
                    <a:pt x="2159" y="1526"/>
                  </a:lnTo>
                  <a:lnTo>
                    <a:pt x="1526" y="1526"/>
                  </a:lnTo>
                  <a:lnTo>
                    <a:pt x="1526" y="856"/>
                  </a:lnTo>
                  <a:close/>
                  <a:moveTo>
                    <a:pt x="5247" y="856"/>
                  </a:moveTo>
                  <a:lnTo>
                    <a:pt x="5247" y="1526"/>
                  </a:lnTo>
                  <a:lnTo>
                    <a:pt x="3052" y="1526"/>
                  </a:lnTo>
                  <a:lnTo>
                    <a:pt x="3052" y="856"/>
                  </a:lnTo>
                  <a:close/>
                  <a:moveTo>
                    <a:pt x="2159" y="2382"/>
                  </a:moveTo>
                  <a:lnTo>
                    <a:pt x="2159" y="3051"/>
                  </a:lnTo>
                  <a:lnTo>
                    <a:pt x="1526" y="3051"/>
                  </a:lnTo>
                  <a:lnTo>
                    <a:pt x="1526" y="2382"/>
                  </a:lnTo>
                  <a:close/>
                  <a:moveTo>
                    <a:pt x="4466" y="2382"/>
                  </a:moveTo>
                  <a:lnTo>
                    <a:pt x="4466" y="3051"/>
                  </a:lnTo>
                  <a:lnTo>
                    <a:pt x="3052" y="3051"/>
                  </a:lnTo>
                  <a:lnTo>
                    <a:pt x="3052" y="2382"/>
                  </a:lnTo>
                  <a:close/>
                  <a:moveTo>
                    <a:pt x="2159" y="3907"/>
                  </a:moveTo>
                  <a:lnTo>
                    <a:pt x="2159" y="4540"/>
                  </a:lnTo>
                  <a:lnTo>
                    <a:pt x="1526" y="4540"/>
                  </a:lnTo>
                  <a:lnTo>
                    <a:pt x="1526" y="3907"/>
                  </a:lnTo>
                  <a:close/>
                  <a:moveTo>
                    <a:pt x="5247" y="3907"/>
                  </a:moveTo>
                  <a:lnTo>
                    <a:pt x="5247" y="4540"/>
                  </a:lnTo>
                  <a:lnTo>
                    <a:pt x="3052" y="4540"/>
                  </a:lnTo>
                  <a:lnTo>
                    <a:pt x="3052" y="3907"/>
                  </a:lnTo>
                  <a:close/>
                  <a:moveTo>
                    <a:pt x="2159" y="5433"/>
                  </a:moveTo>
                  <a:lnTo>
                    <a:pt x="2159" y="6102"/>
                  </a:lnTo>
                  <a:lnTo>
                    <a:pt x="1526" y="6102"/>
                  </a:lnTo>
                  <a:lnTo>
                    <a:pt x="1526" y="5433"/>
                  </a:lnTo>
                  <a:close/>
                  <a:moveTo>
                    <a:pt x="4466" y="5433"/>
                  </a:moveTo>
                  <a:lnTo>
                    <a:pt x="4466" y="6102"/>
                  </a:lnTo>
                  <a:lnTo>
                    <a:pt x="3052" y="6102"/>
                  </a:lnTo>
                  <a:lnTo>
                    <a:pt x="3052" y="5433"/>
                  </a:lnTo>
                  <a:close/>
                  <a:moveTo>
                    <a:pt x="1" y="0"/>
                  </a:moveTo>
                  <a:lnTo>
                    <a:pt x="1" y="6958"/>
                  </a:lnTo>
                  <a:lnTo>
                    <a:pt x="6772" y="6958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4020200" y="1784075"/>
              <a:ext cx="169325" cy="38150"/>
            </a:xfrm>
            <a:custGeom>
              <a:avLst/>
              <a:gdLst/>
              <a:ahLst/>
              <a:cxnLst/>
              <a:rect l="l" t="t" r="r" b="b"/>
              <a:pathLst>
                <a:path w="6773" h="1526" extrusionOk="0">
                  <a:moveTo>
                    <a:pt x="1" y="0"/>
                  </a:moveTo>
                  <a:lnTo>
                    <a:pt x="1" y="1526"/>
                  </a:lnTo>
                  <a:lnTo>
                    <a:pt x="6772" y="1526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4020200" y="2029625"/>
              <a:ext cx="169325" cy="38175"/>
            </a:xfrm>
            <a:custGeom>
              <a:avLst/>
              <a:gdLst/>
              <a:ahLst/>
              <a:cxnLst/>
              <a:rect l="l" t="t" r="r" b="b"/>
              <a:pathLst>
                <a:path w="6773" h="1527" extrusionOk="0">
                  <a:moveTo>
                    <a:pt x="1" y="1"/>
                  </a:moveTo>
                  <a:lnTo>
                    <a:pt x="1" y="1526"/>
                  </a:lnTo>
                  <a:lnTo>
                    <a:pt x="6772" y="1526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35"/>
          <p:cNvGrpSpPr/>
          <p:nvPr/>
        </p:nvGrpSpPr>
        <p:grpSpPr>
          <a:xfrm>
            <a:off x="4886989" y="3236370"/>
            <a:ext cx="366261" cy="366261"/>
            <a:chOff x="4567150" y="1784075"/>
            <a:chExt cx="283725" cy="283725"/>
          </a:xfrm>
        </p:grpSpPr>
        <p:sp>
          <p:nvSpPr>
            <p:cNvPr id="312" name="Google Shape;312;p35"/>
            <p:cNvSpPr/>
            <p:nvPr/>
          </p:nvSpPr>
          <p:spPr>
            <a:xfrm>
              <a:off x="4567150" y="1784075"/>
              <a:ext cx="283725" cy="283725"/>
            </a:xfrm>
            <a:custGeom>
              <a:avLst/>
              <a:gdLst/>
              <a:ahLst/>
              <a:cxnLst/>
              <a:rect l="l" t="t" r="r" b="b"/>
              <a:pathLst>
                <a:path w="11349" h="11349" extrusionOk="0">
                  <a:moveTo>
                    <a:pt x="5693" y="2270"/>
                  </a:moveTo>
                  <a:lnTo>
                    <a:pt x="6028" y="2307"/>
                  </a:lnTo>
                  <a:lnTo>
                    <a:pt x="6363" y="2344"/>
                  </a:lnTo>
                  <a:lnTo>
                    <a:pt x="6698" y="2419"/>
                  </a:lnTo>
                  <a:lnTo>
                    <a:pt x="6995" y="2530"/>
                  </a:lnTo>
                  <a:lnTo>
                    <a:pt x="7293" y="2679"/>
                  </a:lnTo>
                  <a:lnTo>
                    <a:pt x="7591" y="2865"/>
                  </a:lnTo>
                  <a:lnTo>
                    <a:pt x="7851" y="3051"/>
                  </a:lnTo>
                  <a:lnTo>
                    <a:pt x="8074" y="3274"/>
                  </a:lnTo>
                  <a:lnTo>
                    <a:pt x="8298" y="3498"/>
                  </a:lnTo>
                  <a:lnTo>
                    <a:pt x="8484" y="3758"/>
                  </a:lnTo>
                  <a:lnTo>
                    <a:pt x="8670" y="4056"/>
                  </a:lnTo>
                  <a:lnTo>
                    <a:pt x="8819" y="4353"/>
                  </a:lnTo>
                  <a:lnTo>
                    <a:pt x="8930" y="4651"/>
                  </a:lnTo>
                  <a:lnTo>
                    <a:pt x="9005" y="4986"/>
                  </a:lnTo>
                  <a:lnTo>
                    <a:pt x="9042" y="5321"/>
                  </a:lnTo>
                  <a:lnTo>
                    <a:pt x="9079" y="5656"/>
                  </a:lnTo>
                  <a:lnTo>
                    <a:pt x="9042" y="6028"/>
                  </a:lnTo>
                  <a:lnTo>
                    <a:pt x="9005" y="6363"/>
                  </a:lnTo>
                  <a:lnTo>
                    <a:pt x="8930" y="6660"/>
                  </a:lnTo>
                  <a:lnTo>
                    <a:pt x="8819" y="6995"/>
                  </a:lnTo>
                  <a:lnTo>
                    <a:pt x="8670" y="7293"/>
                  </a:lnTo>
                  <a:lnTo>
                    <a:pt x="8484" y="7553"/>
                  </a:lnTo>
                  <a:lnTo>
                    <a:pt x="8298" y="7814"/>
                  </a:lnTo>
                  <a:lnTo>
                    <a:pt x="8074" y="8074"/>
                  </a:lnTo>
                  <a:lnTo>
                    <a:pt x="7851" y="8260"/>
                  </a:lnTo>
                  <a:lnTo>
                    <a:pt x="7591" y="8483"/>
                  </a:lnTo>
                  <a:lnTo>
                    <a:pt x="7293" y="8632"/>
                  </a:lnTo>
                  <a:lnTo>
                    <a:pt x="6995" y="8781"/>
                  </a:lnTo>
                  <a:lnTo>
                    <a:pt x="6698" y="8893"/>
                  </a:lnTo>
                  <a:lnTo>
                    <a:pt x="6363" y="8967"/>
                  </a:lnTo>
                  <a:lnTo>
                    <a:pt x="6028" y="9041"/>
                  </a:lnTo>
                  <a:lnTo>
                    <a:pt x="5358" y="9041"/>
                  </a:lnTo>
                  <a:lnTo>
                    <a:pt x="5023" y="8967"/>
                  </a:lnTo>
                  <a:lnTo>
                    <a:pt x="4689" y="8893"/>
                  </a:lnTo>
                  <a:lnTo>
                    <a:pt x="4354" y="8781"/>
                  </a:lnTo>
                  <a:lnTo>
                    <a:pt x="4093" y="8632"/>
                  </a:lnTo>
                  <a:lnTo>
                    <a:pt x="3796" y="8483"/>
                  </a:lnTo>
                  <a:lnTo>
                    <a:pt x="3535" y="8260"/>
                  </a:lnTo>
                  <a:lnTo>
                    <a:pt x="3312" y="8074"/>
                  </a:lnTo>
                  <a:lnTo>
                    <a:pt x="3089" y="7814"/>
                  </a:lnTo>
                  <a:lnTo>
                    <a:pt x="2865" y="7553"/>
                  </a:lnTo>
                  <a:lnTo>
                    <a:pt x="2717" y="7293"/>
                  </a:lnTo>
                  <a:lnTo>
                    <a:pt x="2568" y="6995"/>
                  </a:lnTo>
                  <a:lnTo>
                    <a:pt x="2456" y="6660"/>
                  </a:lnTo>
                  <a:lnTo>
                    <a:pt x="2382" y="6363"/>
                  </a:lnTo>
                  <a:lnTo>
                    <a:pt x="2307" y="6028"/>
                  </a:lnTo>
                  <a:lnTo>
                    <a:pt x="2307" y="5656"/>
                  </a:lnTo>
                  <a:lnTo>
                    <a:pt x="2307" y="5321"/>
                  </a:lnTo>
                  <a:lnTo>
                    <a:pt x="2382" y="4986"/>
                  </a:lnTo>
                  <a:lnTo>
                    <a:pt x="2456" y="4651"/>
                  </a:lnTo>
                  <a:lnTo>
                    <a:pt x="2568" y="4353"/>
                  </a:lnTo>
                  <a:lnTo>
                    <a:pt x="2717" y="4056"/>
                  </a:lnTo>
                  <a:lnTo>
                    <a:pt x="2865" y="3758"/>
                  </a:lnTo>
                  <a:lnTo>
                    <a:pt x="3089" y="3498"/>
                  </a:lnTo>
                  <a:lnTo>
                    <a:pt x="3312" y="3274"/>
                  </a:lnTo>
                  <a:lnTo>
                    <a:pt x="3535" y="3051"/>
                  </a:lnTo>
                  <a:lnTo>
                    <a:pt x="3796" y="2865"/>
                  </a:lnTo>
                  <a:lnTo>
                    <a:pt x="4093" y="2679"/>
                  </a:lnTo>
                  <a:lnTo>
                    <a:pt x="4354" y="2530"/>
                  </a:lnTo>
                  <a:lnTo>
                    <a:pt x="4689" y="2419"/>
                  </a:lnTo>
                  <a:lnTo>
                    <a:pt x="5023" y="2344"/>
                  </a:lnTo>
                  <a:lnTo>
                    <a:pt x="5358" y="2307"/>
                  </a:lnTo>
                  <a:lnTo>
                    <a:pt x="5693" y="2270"/>
                  </a:lnTo>
                  <a:close/>
                  <a:moveTo>
                    <a:pt x="5135" y="0"/>
                  </a:moveTo>
                  <a:lnTo>
                    <a:pt x="4912" y="37"/>
                  </a:lnTo>
                  <a:lnTo>
                    <a:pt x="4651" y="856"/>
                  </a:lnTo>
                  <a:lnTo>
                    <a:pt x="4168" y="968"/>
                  </a:lnTo>
                  <a:lnTo>
                    <a:pt x="3535" y="409"/>
                  </a:lnTo>
                  <a:lnTo>
                    <a:pt x="3349" y="484"/>
                  </a:lnTo>
                  <a:lnTo>
                    <a:pt x="2865" y="744"/>
                  </a:lnTo>
                  <a:lnTo>
                    <a:pt x="2382" y="1042"/>
                  </a:lnTo>
                  <a:lnTo>
                    <a:pt x="2196" y="1191"/>
                  </a:lnTo>
                  <a:lnTo>
                    <a:pt x="2382" y="2009"/>
                  </a:lnTo>
                  <a:lnTo>
                    <a:pt x="2047" y="2381"/>
                  </a:lnTo>
                  <a:lnTo>
                    <a:pt x="1191" y="2158"/>
                  </a:lnTo>
                  <a:lnTo>
                    <a:pt x="1080" y="2344"/>
                  </a:lnTo>
                  <a:lnTo>
                    <a:pt x="782" y="2828"/>
                  </a:lnTo>
                  <a:lnTo>
                    <a:pt x="521" y="3312"/>
                  </a:lnTo>
                  <a:lnTo>
                    <a:pt x="410" y="3535"/>
                  </a:lnTo>
                  <a:lnTo>
                    <a:pt x="1005" y="4167"/>
                  </a:lnTo>
                  <a:lnTo>
                    <a:pt x="894" y="4614"/>
                  </a:lnTo>
                  <a:lnTo>
                    <a:pt x="75" y="4874"/>
                  </a:lnTo>
                  <a:lnTo>
                    <a:pt x="38" y="5098"/>
                  </a:lnTo>
                  <a:lnTo>
                    <a:pt x="1" y="5656"/>
                  </a:lnTo>
                  <a:lnTo>
                    <a:pt x="38" y="6214"/>
                  </a:lnTo>
                  <a:lnTo>
                    <a:pt x="75" y="6437"/>
                  </a:lnTo>
                  <a:lnTo>
                    <a:pt x="894" y="6697"/>
                  </a:lnTo>
                  <a:lnTo>
                    <a:pt x="1005" y="7181"/>
                  </a:lnTo>
                  <a:lnTo>
                    <a:pt x="410" y="7814"/>
                  </a:lnTo>
                  <a:lnTo>
                    <a:pt x="521" y="8000"/>
                  </a:lnTo>
                  <a:lnTo>
                    <a:pt x="782" y="8521"/>
                  </a:lnTo>
                  <a:lnTo>
                    <a:pt x="1080" y="8967"/>
                  </a:lnTo>
                  <a:lnTo>
                    <a:pt x="1191" y="9153"/>
                  </a:lnTo>
                  <a:lnTo>
                    <a:pt x="2047" y="8967"/>
                  </a:lnTo>
                  <a:lnTo>
                    <a:pt x="2382" y="9302"/>
                  </a:lnTo>
                  <a:lnTo>
                    <a:pt x="2196" y="10158"/>
                  </a:lnTo>
                  <a:lnTo>
                    <a:pt x="2382" y="10269"/>
                  </a:lnTo>
                  <a:lnTo>
                    <a:pt x="2865" y="10567"/>
                  </a:lnTo>
                  <a:lnTo>
                    <a:pt x="3349" y="10827"/>
                  </a:lnTo>
                  <a:lnTo>
                    <a:pt x="3535" y="10939"/>
                  </a:lnTo>
                  <a:lnTo>
                    <a:pt x="4168" y="10344"/>
                  </a:lnTo>
                  <a:lnTo>
                    <a:pt x="4651" y="10455"/>
                  </a:lnTo>
                  <a:lnTo>
                    <a:pt x="4912" y="11274"/>
                  </a:lnTo>
                  <a:lnTo>
                    <a:pt x="5135" y="11311"/>
                  </a:lnTo>
                  <a:lnTo>
                    <a:pt x="5693" y="11348"/>
                  </a:lnTo>
                  <a:lnTo>
                    <a:pt x="6251" y="11311"/>
                  </a:lnTo>
                  <a:lnTo>
                    <a:pt x="6475" y="11274"/>
                  </a:lnTo>
                  <a:lnTo>
                    <a:pt x="6735" y="10455"/>
                  </a:lnTo>
                  <a:lnTo>
                    <a:pt x="7181" y="10344"/>
                  </a:lnTo>
                  <a:lnTo>
                    <a:pt x="7814" y="10939"/>
                  </a:lnTo>
                  <a:lnTo>
                    <a:pt x="8037" y="10827"/>
                  </a:lnTo>
                  <a:lnTo>
                    <a:pt x="8521" y="10567"/>
                  </a:lnTo>
                  <a:lnTo>
                    <a:pt x="9005" y="10269"/>
                  </a:lnTo>
                  <a:lnTo>
                    <a:pt x="9191" y="10158"/>
                  </a:lnTo>
                  <a:lnTo>
                    <a:pt x="9005" y="9302"/>
                  </a:lnTo>
                  <a:lnTo>
                    <a:pt x="9339" y="8967"/>
                  </a:lnTo>
                  <a:lnTo>
                    <a:pt x="10158" y="9153"/>
                  </a:lnTo>
                  <a:lnTo>
                    <a:pt x="10307" y="8967"/>
                  </a:lnTo>
                  <a:lnTo>
                    <a:pt x="10605" y="8521"/>
                  </a:lnTo>
                  <a:lnTo>
                    <a:pt x="10865" y="8000"/>
                  </a:lnTo>
                  <a:lnTo>
                    <a:pt x="10939" y="7814"/>
                  </a:lnTo>
                  <a:lnTo>
                    <a:pt x="10381" y="7181"/>
                  </a:lnTo>
                  <a:lnTo>
                    <a:pt x="10493" y="6697"/>
                  </a:lnTo>
                  <a:lnTo>
                    <a:pt x="11311" y="6437"/>
                  </a:lnTo>
                  <a:lnTo>
                    <a:pt x="11349" y="6214"/>
                  </a:lnTo>
                  <a:lnTo>
                    <a:pt x="11349" y="5656"/>
                  </a:lnTo>
                  <a:lnTo>
                    <a:pt x="11349" y="5098"/>
                  </a:lnTo>
                  <a:lnTo>
                    <a:pt x="11311" y="4874"/>
                  </a:lnTo>
                  <a:lnTo>
                    <a:pt x="10493" y="4614"/>
                  </a:lnTo>
                  <a:lnTo>
                    <a:pt x="10381" y="4167"/>
                  </a:lnTo>
                  <a:lnTo>
                    <a:pt x="10939" y="3535"/>
                  </a:lnTo>
                  <a:lnTo>
                    <a:pt x="10865" y="3312"/>
                  </a:lnTo>
                  <a:lnTo>
                    <a:pt x="10605" y="2828"/>
                  </a:lnTo>
                  <a:lnTo>
                    <a:pt x="10307" y="2344"/>
                  </a:lnTo>
                  <a:lnTo>
                    <a:pt x="10158" y="2158"/>
                  </a:lnTo>
                  <a:lnTo>
                    <a:pt x="9339" y="2381"/>
                  </a:lnTo>
                  <a:lnTo>
                    <a:pt x="9005" y="2009"/>
                  </a:lnTo>
                  <a:lnTo>
                    <a:pt x="9191" y="1191"/>
                  </a:lnTo>
                  <a:lnTo>
                    <a:pt x="9005" y="1042"/>
                  </a:lnTo>
                  <a:lnTo>
                    <a:pt x="8521" y="744"/>
                  </a:lnTo>
                  <a:lnTo>
                    <a:pt x="8037" y="484"/>
                  </a:lnTo>
                  <a:lnTo>
                    <a:pt x="7814" y="409"/>
                  </a:lnTo>
                  <a:lnTo>
                    <a:pt x="7181" y="968"/>
                  </a:lnTo>
                  <a:lnTo>
                    <a:pt x="6735" y="856"/>
                  </a:lnTo>
                  <a:lnTo>
                    <a:pt x="6475" y="37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5"/>
            <p:cNvSpPr/>
            <p:nvPr/>
          </p:nvSpPr>
          <p:spPr>
            <a:xfrm>
              <a:off x="4641575" y="1857550"/>
              <a:ext cx="135825" cy="135825"/>
            </a:xfrm>
            <a:custGeom>
              <a:avLst/>
              <a:gdLst/>
              <a:ahLst/>
              <a:cxnLst/>
              <a:rect l="l" t="t" r="r" b="b"/>
              <a:pathLst>
                <a:path w="5433" h="5433" extrusionOk="0">
                  <a:moveTo>
                    <a:pt x="2716" y="856"/>
                  </a:moveTo>
                  <a:lnTo>
                    <a:pt x="3088" y="894"/>
                  </a:lnTo>
                  <a:lnTo>
                    <a:pt x="3423" y="1005"/>
                  </a:lnTo>
                  <a:lnTo>
                    <a:pt x="3758" y="1191"/>
                  </a:lnTo>
                  <a:lnTo>
                    <a:pt x="4018" y="1414"/>
                  </a:lnTo>
                  <a:lnTo>
                    <a:pt x="4242" y="1675"/>
                  </a:lnTo>
                  <a:lnTo>
                    <a:pt x="4428" y="2010"/>
                  </a:lnTo>
                  <a:lnTo>
                    <a:pt x="4539" y="2345"/>
                  </a:lnTo>
                  <a:lnTo>
                    <a:pt x="4577" y="2717"/>
                  </a:lnTo>
                  <a:lnTo>
                    <a:pt x="4539" y="3089"/>
                  </a:lnTo>
                  <a:lnTo>
                    <a:pt x="4428" y="3461"/>
                  </a:lnTo>
                  <a:lnTo>
                    <a:pt x="4242" y="3758"/>
                  </a:lnTo>
                  <a:lnTo>
                    <a:pt x="4018" y="4056"/>
                  </a:lnTo>
                  <a:lnTo>
                    <a:pt x="3758" y="4279"/>
                  </a:lnTo>
                  <a:lnTo>
                    <a:pt x="3423" y="4428"/>
                  </a:lnTo>
                  <a:lnTo>
                    <a:pt x="3088" y="4540"/>
                  </a:lnTo>
                  <a:lnTo>
                    <a:pt x="2716" y="4577"/>
                  </a:lnTo>
                  <a:lnTo>
                    <a:pt x="2344" y="4540"/>
                  </a:lnTo>
                  <a:lnTo>
                    <a:pt x="1972" y="4428"/>
                  </a:lnTo>
                  <a:lnTo>
                    <a:pt x="1674" y="4279"/>
                  </a:lnTo>
                  <a:lnTo>
                    <a:pt x="1414" y="4056"/>
                  </a:lnTo>
                  <a:lnTo>
                    <a:pt x="1154" y="3758"/>
                  </a:lnTo>
                  <a:lnTo>
                    <a:pt x="1005" y="3461"/>
                  </a:lnTo>
                  <a:lnTo>
                    <a:pt x="893" y="3089"/>
                  </a:lnTo>
                  <a:lnTo>
                    <a:pt x="856" y="2717"/>
                  </a:lnTo>
                  <a:lnTo>
                    <a:pt x="893" y="2345"/>
                  </a:lnTo>
                  <a:lnTo>
                    <a:pt x="1005" y="2010"/>
                  </a:lnTo>
                  <a:lnTo>
                    <a:pt x="1154" y="1675"/>
                  </a:lnTo>
                  <a:lnTo>
                    <a:pt x="1414" y="1414"/>
                  </a:lnTo>
                  <a:lnTo>
                    <a:pt x="1674" y="1191"/>
                  </a:lnTo>
                  <a:lnTo>
                    <a:pt x="1972" y="1005"/>
                  </a:lnTo>
                  <a:lnTo>
                    <a:pt x="2344" y="894"/>
                  </a:lnTo>
                  <a:lnTo>
                    <a:pt x="2716" y="856"/>
                  </a:lnTo>
                  <a:close/>
                  <a:moveTo>
                    <a:pt x="2419" y="1"/>
                  </a:moveTo>
                  <a:lnTo>
                    <a:pt x="2158" y="75"/>
                  </a:lnTo>
                  <a:lnTo>
                    <a:pt x="1898" y="112"/>
                  </a:lnTo>
                  <a:lnTo>
                    <a:pt x="1637" y="224"/>
                  </a:lnTo>
                  <a:lnTo>
                    <a:pt x="1414" y="335"/>
                  </a:lnTo>
                  <a:lnTo>
                    <a:pt x="1191" y="484"/>
                  </a:lnTo>
                  <a:lnTo>
                    <a:pt x="967" y="633"/>
                  </a:lnTo>
                  <a:lnTo>
                    <a:pt x="781" y="819"/>
                  </a:lnTo>
                  <a:lnTo>
                    <a:pt x="595" y="1005"/>
                  </a:lnTo>
                  <a:lnTo>
                    <a:pt x="447" y="1191"/>
                  </a:lnTo>
                  <a:lnTo>
                    <a:pt x="335" y="1414"/>
                  </a:lnTo>
                  <a:lnTo>
                    <a:pt x="186" y="1675"/>
                  </a:lnTo>
                  <a:lnTo>
                    <a:pt x="112" y="1898"/>
                  </a:lnTo>
                  <a:lnTo>
                    <a:pt x="37" y="2159"/>
                  </a:lnTo>
                  <a:lnTo>
                    <a:pt x="0" y="2456"/>
                  </a:lnTo>
                  <a:lnTo>
                    <a:pt x="0" y="2717"/>
                  </a:lnTo>
                  <a:lnTo>
                    <a:pt x="0" y="3014"/>
                  </a:lnTo>
                  <a:lnTo>
                    <a:pt x="37" y="3275"/>
                  </a:lnTo>
                  <a:lnTo>
                    <a:pt x="112" y="3535"/>
                  </a:lnTo>
                  <a:lnTo>
                    <a:pt x="186" y="3796"/>
                  </a:lnTo>
                  <a:lnTo>
                    <a:pt x="335" y="4019"/>
                  </a:lnTo>
                  <a:lnTo>
                    <a:pt x="447" y="4242"/>
                  </a:lnTo>
                  <a:lnTo>
                    <a:pt x="595" y="4465"/>
                  </a:lnTo>
                  <a:lnTo>
                    <a:pt x="781" y="4651"/>
                  </a:lnTo>
                  <a:lnTo>
                    <a:pt x="967" y="4837"/>
                  </a:lnTo>
                  <a:lnTo>
                    <a:pt x="1191" y="4986"/>
                  </a:lnTo>
                  <a:lnTo>
                    <a:pt x="1414" y="5135"/>
                  </a:lnTo>
                  <a:lnTo>
                    <a:pt x="1637" y="5247"/>
                  </a:lnTo>
                  <a:lnTo>
                    <a:pt x="1898" y="5321"/>
                  </a:lnTo>
                  <a:lnTo>
                    <a:pt x="2158" y="5396"/>
                  </a:lnTo>
                  <a:lnTo>
                    <a:pt x="2419" y="5433"/>
                  </a:lnTo>
                  <a:lnTo>
                    <a:pt x="2977" y="5433"/>
                  </a:lnTo>
                  <a:lnTo>
                    <a:pt x="3274" y="5396"/>
                  </a:lnTo>
                  <a:lnTo>
                    <a:pt x="3535" y="5321"/>
                  </a:lnTo>
                  <a:lnTo>
                    <a:pt x="3758" y="5247"/>
                  </a:lnTo>
                  <a:lnTo>
                    <a:pt x="4018" y="5135"/>
                  </a:lnTo>
                  <a:lnTo>
                    <a:pt x="4242" y="4986"/>
                  </a:lnTo>
                  <a:lnTo>
                    <a:pt x="4428" y="4837"/>
                  </a:lnTo>
                  <a:lnTo>
                    <a:pt x="4651" y="4651"/>
                  </a:lnTo>
                  <a:lnTo>
                    <a:pt x="4800" y="4465"/>
                  </a:lnTo>
                  <a:lnTo>
                    <a:pt x="4986" y="4242"/>
                  </a:lnTo>
                  <a:lnTo>
                    <a:pt x="5097" y="4019"/>
                  </a:lnTo>
                  <a:lnTo>
                    <a:pt x="5209" y="3796"/>
                  </a:lnTo>
                  <a:lnTo>
                    <a:pt x="5321" y="3535"/>
                  </a:lnTo>
                  <a:lnTo>
                    <a:pt x="5395" y="3275"/>
                  </a:lnTo>
                  <a:lnTo>
                    <a:pt x="5432" y="3014"/>
                  </a:lnTo>
                  <a:lnTo>
                    <a:pt x="5432" y="2717"/>
                  </a:lnTo>
                  <a:lnTo>
                    <a:pt x="5432" y="2456"/>
                  </a:lnTo>
                  <a:lnTo>
                    <a:pt x="5395" y="2159"/>
                  </a:lnTo>
                  <a:lnTo>
                    <a:pt x="5321" y="1898"/>
                  </a:lnTo>
                  <a:lnTo>
                    <a:pt x="5209" y="1675"/>
                  </a:lnTo>
                  <a:lnTo>
                    <a:pt x="5097" y="1414"/>
                  </a:lnTo>
                  <a:lnTo>
                    <a:pt x="4986" y="1191"/>
                  </a:lnTo>
                  <a:lnTo>
                    <a:pt x="4800" y="1005"/>
                  </a:lnTo>
                  <a:lnTo>
                    <a:pt x="4651" y="819"/>
                  </a:lnTo>
                  <a:lnTo>
                    <a:pt x="4428" y="633"/>
                  </a:lnTo>
                  <a:lnTo>
                    <a:pt x="4242" y="484"/>
                  </a:lnTo>
                  <a:lnTo>
                    <a:pt x="4018" y="335"/>
                  </a:lnTo>
                  <a:lnTo>
                    <a:pt x="3758" y="224"/>
                  </a:lnTo>
                  <a:lnTo>
                    <a:pt x="3535" y="112"/>
                  </a:lnTo>
                  <a:lnTo>
                    <a:pt x="3274" y="75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5"/>
            <p:cNvSpPr/>
            <p:nvPr/>
          </p:nvSpPr>
          <p:spPr>
            <a:xfrm>
              <a:off x="4679700" y="1895700"/>
              <a:ext cx="59550" cy="59550"/>
            </a:xfrm>
            <a:custGeom>
              <a:avLst/>
              <a:gdLst/>
              <a:ahLst/>
              <a:cxnLst/>
              <a:rect l="l" t="t" r="r" b="b"/>
              <a:pathLst>
                <a:path w="2382" h="2382" extrusionOk="0">
                  <a:moveTo>
                    <a:pt x="1228" y="0"/>
                  </a:moveTo>
                  <a:lnTo>
                    <a:pt x="1005" y="37"/>
                  </a:lnTo>
                  <a:lnTo>
                    <a:pt x="745" y="74"/>
                  </a:lnTo>
                  <a:lnTo>
                    <a:pt x="559" y="186"/>
                  </a:lnTo>
                  <a:lnTo>
                    <a:pt x="373" y="335"/>
                  </a:lnTo>
                  <a:lnTo>
                    <a:pt x="224" y="484"/>
                  </a:lnTo>
                  <a:lnTo>
                    <a:pt x="112" y="707"/>
                  </a:lnTo>
                  <a:lnTo>
                    <a:pt x="38" y="930"/>
                  </a:lnTo>
                  <a:lnTo>
                    <a:pt x="1" y="1153"/>
                  </a:lnTo>
                  <a:lnTo>
                    <a:pt x="1" y="1377"/>
                  </a:lnTo>
                  <a:lnTo>
                    <a:pt x="75" y="1637"/>
                  </a:lnTo>
                  <a:lnTo>
                    <a:pt x="187" y="1823"/>
                  </a:lnTo>
                  <a:lnTo>
                    <a:pt x="298" y="2009"/>
                  </a:lnTo>
                  <a:lnTo>
                    <a:pt x="484" y="2158"/>
                  </a:lnTo>
                  <a:lnTo>
                    <a:pt x="670" y="2270"/>
                  </a:lnTo>
                  <a:lnTo>
                    <a:pt x="894" y="2344"/>
                  </a:lnTo>
                  <a:lnTo>
                    <a:pt x="1117" y="2381"/>
                  </a:lnTo>
                  <a:lnTo>
                    <a:pt x="1377" y="2381"/>
                  </a:lnTo>
                  <a:lnTo>
                    <a:pt x="1600" y="2307"/>
                  </a:lnTo>
                  <a:lnTo>
                    <a:pt x="1824" y="2195"/>
                  </a:lnTo>
                  <a:lnTo>
                    <a:pt x="2010" y="2084"/>
                  </a:lnTo>
                  <a:lnTo>
                    <a:pt x="2159" y="1898"/>
                  </a:lnTo>
                  <a:lnTo>
                    <a:pt x="2270" y="1712"/>
                  </a:lnTo>
                  <a:lnTo>
                    <a:pt x="2345" y="1488"/>
                  </a:lnTo>
                  <a:lnTo>
                    <a:pt x="2382" y="1265"/>
                  </a:lnTo>
                  <a:lnTo>
                    <a:pt x="2382" y="1005"/>
                  </a:lnTo>
                  <a:lnTo>
                    <a:pt x="2307" y="781"/>
                  </a:lnTo>
                  <a:lnTo>
                    <a:pt x="2196" y="558"/>
                  </a:lnTo>
                  <a:lnTo>
                    <a:pt x="2047" y="372"/>
                  </a:lnTo>
                  <a:lnTo>
                    <a:pt x="1898" y="223"/>
                  </a:lnTo>
                  <a:lnTo>
                    <a:pt x="1675" y="112"/>
                  </a:lnTo>
                  <a:lnTo>
                    <a:pt x="1452" y="37"/>
                  </a:lnTo>
                  <a:lnTo>
                    <a:pt x="1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>
            <a:spLocks noGrp="1"/>
          </p:cNvSpPr>
          <p:nvPr>
            <p:ph type="title"/>
          </p:nvPr>
        </p:nvSpPr>
        <p:spPr>
          <a:xfrm>
            <a:off x="720000" y="40697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Zašto FastAPI?</a:t>
            </a:r>
            <a:endParaRPr sz="3600" dirty="0"/>
          </a:p>
        </p:txBody>
      </p:sp>
      <p:cxnSp>
        <p:nvCxnSpPr>
          <p:cNvPr id="405" name="Google Shape;405;p43"/>
          <p:cNvCxnSpPr>
            <a:cxnSpLocks/>
            <a:stCxn id="406" idx="0"/>
          </p:cNvCxnSpPr>
          <p:nvPr/>
        </p:nvCxnSpPr>
        <p:spPr>
          <a:xfrm rot="10800000">
            <a:off x="1099500" y="2420550"/>
            <a:ext cx="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08" name="Google Shape;408;p43"/>
          <p:cNvCxnSpPr>
            <a:cxnSpLocks/>
            <a:stCxn id="409" idx="0"/>
          </p:cNvCxnSpPr>
          <p:nvPr/>
        </p:nvCxnSpPr>
        <p:spPr>
          <a:xfrm rot="10800000">
            <a:off x="2969898" y="3675384"/>
            <a:ext cx="120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11" name="Google Shape;411;p43"/>
          <p:cNvCxnSpPr>
            <a:cxnSpLocks/>
            <a:stCxn id="412" idx="0"/>
          </p:cNvCxnSpPr>
          <p:nvPr/>
        </p:nvCxnSpPr>
        <p:spPr>
          <a:xfrm rot="10800000">
            <a:off x="4708810" y="2420550"/>
            <a:ext cx="150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14" name="Google Shape;414;p43"/>
          <p:cNvCxnSpPr>
            <a:cxnSpLocks/>
            <a:stCxn id="415" idx="0"/>
          </p:cNvCxnSpPr>
          <p:nvPr/>
        </p:nvCxnSpPr>
        <p:spPr>
          <a:xfrm rot="10800000">
            <a:off x="6376824" y="3675384"/>
            <a:ext cx="60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17" name="Google Shape;417;p43"/>
          <p:cNvCxnSpPr>
            <a:cxnSpLocks/>
            <a:stCxn id="418" idx="0"/>
          </p:cNvCxnSpPr>
          <p:nvPr/>
        </p:nvCxnSpPr>
        <p:spPr>
          <a:xfrm rot="10800000">
            <a:off x="8322621" y="2420550"/>
            <a:ext cx="0" cy="51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20" name="Google Shape;420;p43"/>
          <p:cNvSpPr txBox="1">
            <a:spLocks noGrp="1"/>
          </p:cNvSpPr>
          <p:nvPr>
            <p:ph type="title" idx="4294967295"/>
          </p:nvPr>
        </p:nvSpPr>
        <p:spPr>
          <a:xfrm>
            <a:off x="109808" y="1968714"/>
            <a:ext cx="1979381" cy="30763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Izuzetne performanse</a:t>
            </a:r>
            <a:endParaRPr sz="1600" dirty="0"/>
          </a:p>
        </p:txBody>
      </p:sp>
      <p:sp>
        <p:nvSpPr>
          <p:cNvPr id="421" name="Google Shape;421;p43"/>
          <p:cNvSpPr txBox="1">
            <a:spLocks noGrp="1"/>
          </p:cNvSpPr>
          <p:nvPr>
            <p:ph type="title" idx="4294967295"/>
          </p:nvPr>
        </p:nvSpPr>
        <p:spPr>
          <a:xfrm>
            <a:off x="4019559" y="1910650"/>
            <a:ext cx="13785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Smanjen obim koda</a:t>
            </a:r>
            <a:endParaRPr sz="1600" dirty="0"/>
          </a:p>
        </p:txBody>
      </p:sp>
      <p:sp>
        <p:nvSpPr>
          <p:cNvPr id="422" name="Google Shape;422;p43"/>
          <p:cNvSpPr txBox="1">
            <a:spLocks noGrp="1"/>
          </p:cNvSpPr>
          <p:nvPr>
            <p:ph type="title" idx="4294967295"/>
          </p:nvPr>
        </p:nvSpPr>
        <p:spPr>
          <a:xfrm>
            <a:off x="1842289" y="3375083"/>
            <a:ext cx="2259401" cy="31656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Precizna i transparentna struktura podataka</a:t>
            </a:r>
            <a:endParaRPr sz="1600" dirty="0"/>
          </a:p>
        </p:txBody>
      </p:sp>
      <p:sp>
        <p:nvSpPr>
          <p:cNvPr id="423" name="Google Shape;423;p43"/>
          <p:cNvSpPr txBox="1">
            <a:spLocks noGrp="1"/>
          </p:cNvSpPr>
          <p:nvPr>
            <p:ph type="title" idx="4294967295"/>
          </p:nvPr>
        </p:nvSpPr>
        <p:spPr>
          <a:xfrm>
            <a:off x="5543867" y="3239183"/>
            <a:ext cx="1701937" cy="34042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Fleksibilnost</a:t>
            </a:r>
            <a:endParaRPr sz="1600" dirty="0"/>
          </a:p>
        </p:txBody>
      </p:sp>
      <p:sp>
        <p:nvSpPr>
          <p:cNvPr id="424" name="Google Shape;424;p43"/>
          <p:cNvSpPr txBox="1">
            <a:spLocks noGrp="1"/>
          </p:cNvSpPr>
          <p:nvPr>
            <p:ph type="title" idx="4294967295"/>
          </p:nvPr>
        </p:nvSpPr>
        <p:spPr>
          <a:xfrm>
            <a:off x="7285740" y="1865100"/>
            <a:ext cx="1847065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600" dirty="0"/>
              <a:t>Aktivna zajednica i održavanje</a:t>
            </a:r>
            <a:endParaRPr sz="1600" dirty="0"/>
          </a:p>
        </p:txBody>
      </p:sp>
      <p:sp>
        <p:nvSpPr>
          <p:cNvPr id="406" name="Google Shape;406;p43"/>
          <p:cNvSpPr/>
          <p:nvPr/>
        </p:nvSpPr>
        <p:spPr>
          <a:xfrm>
            <a:off x="720000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43"/>
          <p:cNvSpPr/>
          <p:nvPr/>
        </p:nvSpPr>
        <p:spPr>
          <a:xfrm>
            <a:off x="2591598" y="4187484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2" name="Google Shape;412;p43"/>
          <p:cNvSpPr/>
          <p:nvPr/>
        </p:nvSpPr>
        <p:spPr>
          <a:xfrm>
            <a:off x="4330810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43"/>
          <p:cNvSpPr/>
          <p:nvPr/>
        </p:nvSpPr>
        <p:spPr>
          <a:xfrm>
            <a:off x="5997924" y="4187484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43"/>
          <p:cNvSpPr/>
          <p:nvPr/>
        </p:nvSpPr>
        <p:spPr>
          <a:xfrm>
            <a:off x="7943121" y="2932650"/>
            <a:ext cx="759000" cy="75900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5" name="Google Shape;425;p43"/>
          <p:cNvCxnSpPr>
            <a:stCxn id="409" idx="1"/>
            <a:endCxn id="406" idx="3"/>
          </p:cNvCxnSpPr>
          <p:nvPr/>
        </p:nvCxnSpPr>
        <p:spPr>
          <a:xfrm flipH="1" flipV="1">
            <a:off x="1479000" y="3312150"/>
            <a:ext cx="1112598" cy="125483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6" name="Google Shape;426;p43"/>
          <p:cNvCxnSpPr>
            <a:stCxn id="412" idx="1"/>
            <a:endCxn id="409" idx="3"/>
          </p:cNvCxnSpPr>
          <p:nvPr/>
        </p:nvCxnSpPr>
        <p:spPr>
          <a:xfrm flipH="1">
            <a:off x="3350598" y="3312150"/>
            <a:ext cx="980212" cy="125483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7" name="Google Shape;427;p43"/>
          <p:cNvCxnSpPr>
            <a:stCxn id="415" idx="1"/>
            <a:endCxn id="412" idx="3"/>
          </p:cNvCxnSpPr>
          <p:nvPr/>
        </p:nvCxnSpPr>
        <p:spPr>
          <a:xfrm flipH="1" flipV="1">
            <a:off x="5089810" y="3312150"/>
            <a:ext cx="908114" cy="125483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8" name="Google Shape;428;p43"/>
          <p:cNvCxnSpPr>
            <a:stCxn id="418" idx="1"/>
            <a:endCxn id="415" idx="3"/>
          </p:cNvCxnSpPr>
          <p:nvPr/>
        </p:nvCxnSpPr>
        <p:spPr>
          <a:xfrm flipH="1">
            <a:off x="6756924" y="3312150"/>
            <a:ext cx="1186197" cy="125483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9" name="Google Shape;429;p43"/>
          <p:cNvCxnSpPr>
            <a:cxnSpLocks/>
          </p:cNvCxnSpPr>
          <p:nvPr/>
        </p:nvCxnSpPr>
        <p:spPr>
          <a:xfrm flipH="1">
            <a:off x="722450" y="1076275"/>
            <a:ext cx="339844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406;p43">
            <a:extLst>
              <a:ext uri="{FF2B5EF4-FFF2-40B4-BE49-F238E27FC236}">
                <a16:creationId xmlns:a16="http://schemas.microsoft.com/office/drawing/2014/main" id="{982A5211-7681-124A-9FD7-FC2AD8D9DF54}"/>
              </a:ext>
            </a:extLst>
          </p:cNvPr>
          <p:cNvSpPr/>
          <p:nvPr/>
        </p:nvSpPr>
        <p:spPr>
          <a:xfrm>
            <a:off x="833550" y="3057050"/>
            <a:ext cx="531900" cy="531900"/>
          </a:xfrm>
          <a:prstGeom prst="roundRect">
            <a:avLst>
              <a:gd name="adj" fmla="val 50000"/>
            </a:avLst>
          </a:prstGeom>
          <a:solidFill>
            <a:srgbClr val="F0F1E4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406;p43">
            <a:extLst>
              <a:ext uri="{FF2B5EF4-FFF2-40B4-BE49-F238E27FC236}">
                <a16:creationId xmlns:a16="http://schemas.microsoft.com/office/drawing/2014/main" id="{B4125957-6542-DB9C-B8B7-49F534FDC0B8}"/>
              </a:ext>
            </a:extLst>
          </p:cNvPr>
          <p:cNvSpPr/>
          <p:nvPr/>
        </p:nvSpPr>
        <p:spPr>
          <a:xfrm>
            <a:off x="2705148" y="4301034"/>
            <a:ext cx="531900" cy="531900"/>
          </a:xfrm>
          <a:prstGeom prst="roundRect">
            <a:avLst>
              <a:gd name="adj" fmla="val 50000"/>
            </a:avLst>
          </a:prstGeom>
          <a:solidFill>
            <a:srgbClr val="F0F1E4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06;p43">
            <a:extLst>
              <a:ext uri="{FF2B5EF4-FFF2-40B4-BE49-F238E27FC236}">
                <a16:creationId xmlns:a16="http://schemas.microsoft.com/office/drawing/2014/main" id="{1447236B-021A-EFD5-87A8-443143CBFCC4}"/>
              </a:ext>
            </a:extLst>
          </p:cNvPr>
          <p:cNvSpPr/>
          <p:nvPr/>
        </p:nvSpPr>
        <p:spPr>
          <a:xfrm>
            <a:off x="4442859" y="3047706"/>
            <a:ext cx="531900" cy="531900"/>
          </a:xfrm>
          <a:prstGeom prst="roundRect">
            <a:avLst>
              <a:gd name="adj" fmla="val 50000"/>
            </a:avLst>
          </a:prstGeom>
          <a:solidFill>
            <a:srgbClr val="F0F1E4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06;p43">
            <a:extLst>
              <a:ext uri="{FF2B5EF4-FFF2-40B4-BE49-F238E27FC236}">
                <a16:creationId xmlns:a16="http://schemas.microsoft.com/office/drawing/2014/main" id="{F389A6AF-CEBD-82FF-34F2-F2CDC7794275}"/>
              </a:ext>
            </a:extLst>
          </p:cNvPr>
          <p:cNvSpPr/>
          <p:nvPr/>
        </p:nvSpPr>
        <p:spPr>
          <a:xfrm>
            <a:off x="6110873" y="4301034"/>
            <a:ext cx="531900" cy="531900"/>
          </a:xfrm>
          <a:prstGeom prst="roundRect">
            <a:avLst>
              <a:gd name="adj" fmla="val 50000"/>
            </a:avLst>
          </a:prstGeom>
          <a:solidFill>
            <a:srgbClr val="F0F1E4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06;p43">
            <a:extLst>
              <a:ext uri="{FF2B5EF4-FFF2-40B4-BE49-F238E27FC236}">
                <a16:creationId xmlns:a16="http://schemas.microsoft.com/office/drawing/2014/main" id="{7E43347B-6AF5-632A-CFAD-655A38CDDE57}"/>
              </a:ext>
            </a:extLst>
          </p:cNvPr>
          <p:cNvSpPr/>
          <p:nvPr/>
        </p:nvSpPr>
        <p:spPr>
          <a:xfrm>
            <a:off x="8056671" y="3046200"/>
            <a:ext cx="531900" cy="531900"/>
          </a:xfrm>
          <a:prstGeom prst="roundRect">
            <a:avLst>
              <a:gd name="adj" fmla="val 50000"/>
            </a:avLst>
          </a:prstGeom>
          <a:solidFill>
            <a:srgbClr val="F0F1E4"/>
          </a:solidFill>
          <a:ln>
            <a:headEnd type="none" w="sm" len="sm"/>
            <a:tailEnd type="none" w="sm" len="sm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6"/>
          <p:cNvSpPr txBox="1">
            <a:spLocks noGrp="1"/>
          </p:cNvSpPr>
          <p:nvPr>
            <p:ph type="title"/>
          </p:nvPr>
        </p:nvSpPr>
        <p:spPr>
          <a:xfrm>
            <a:off x="268224" y="361793"/>
            <a:ext cx="415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Prednosti i mane</a:t>
            </a:r>
            <a:endParaRPr sz="3600" dirty="0"/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4C2E409D-A96C-E33F-0BF6-34816868CA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32545"/>
              </p:ext>
            </p:extLst>
          </p:nvPr>
        </p:nvGraphicFramePr>
        <p:xfrm>
          <a:off x="268224" y="1452510"/>
          <a:ext cx="8607552" cy="3139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09166">
                  <a:extLst>
                    <a:ext uri="{9D8B030D-6E8A-4147-A177-3AD203B41FA5}">
                      <a16:colId xmlns:a16="http://schemas.microsoft.com/office/drawing/2014/main" val="1373984655"/>
                    </a:ext>
                  </a:extLst>
                </a:gridCol>
                <a:gridCol w="3485763">
                  <a:extLst>
                    <a:ext uri="{9D8B030D-6E8A-4147-A177-3AD203B41FA5}">
                      <a16:colId xmlns:a16="http://schemas.microsoft.com/office/drawing/2014/main" val="2918566347"/>
                    </a:ext>
                  </a:extLst>
                </a:gridCol>
                <a:gridCol w="3412623">
                  <a:extLst>
                    <a:ext uri="{9D8B030D-6E8A-4147-A177-3AD203B41FA5}">
                      <a16:colId xmlns:a16="http://schemas.microsoft.com/office/drawing/2014/main" val="1254602926"/>
                    </a:ext>
                  </a:extLst>
                </a:gridCol>
              </a:tblGrid>
              <a:tr h="309418">
                <a:tc>
                  <a:txBody>
                    <a:bodyPr/>
                    <a:lstStyle/>
                    <a:p>
                      <a:r>
                        <a:rPr lang="sr-Latn-RS" sz="1600" b="1" u="none" dirty="0">
                          <a:latin typeface="Bricolage Grotesque" panose="020B0604020202020204" charset="0"/>
                        </a:rPr>
                        <a:t>Kriterijum</a:t>
                      </a:r>
                      <a:endParaRPr lang="en-US" sz="1600" b="1" u="none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b="1" u="none" dirty="0">
                          <a:latin typeface="Bricolage Grotesque" panose="020B0604020202020204" charset="0"/>
                        </a:rPr>
                        <a:t>Prednost</a:t>
                      </a:r>
                      <a:endParaRPr lang="en-US" sz="1600" b="1" u="none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b="1" u="none" dirty="0">
                          <a:latin typeface="Bricolage Grotesque" panose="020B0604020202020204" charset="0"/>
                        </a:rPr>
                        <a:t>Mane</a:t>
                      </a:r>
                      <a:endParaRPr lang="en-US" sz="1600" b="1" u="none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474307"/>
                  </a:ext>
                </a:extLst>
              </a:tr>
              <a:tr h="565073">
                <a:tc>
                  <a:txBody>
                    <a:bodyPr/>
                    <a:lstStyle/>
                    <a:p>
                      <a:r>
                        <a:rPr lang="sr-Latn-RS" sz="1600" b="1" dirty="0">
                          <a:latin typeface="Bricolage Grotesque" panose="020B0604020202020204" charset="0"/>
                        </a:rPr>
                        <a:t>Performanse</a:t>
                      </a:r>
                      <a:endParaRPr lang="en-US" sz="1600" b="1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>
                          <a:latin typeface="Bricolage Grotesque" panose="020B0604020202020204" charset="0"/>
                        </a:rPr>
                        <a:t>Veoma brz zbog ASGI protokola i asinhronog načina rada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>
                          <a:latin typeface="Bricolage Grotesque" panose="020B0604020202020204" charset="0"/>
                        </a:rPr>
                        <a:t>Asinhrono programiranje je izazovno za početnike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1012562"/>
                  </a:ext>
                </a:extLst>
              </a:tr>
              <a:tr h="568883">
                <a:tc>
                  <a:txBody>
                    <a:bodyPr/>
                    <a:lstStyle/>
                    <a:p>
                      <a:r>
                        <a:rPr lang="sr-Latn-RS" sz="1600" b="1" dirty="0">
                          <a:latin typeface="Bricolage Grotesque" panose="020B0604020202020204" charset="0"/>
                        </a:rPr>
                        <a:t>Dokumentacija</a:t>
                      </a:r>
                      <a:endParaRPr lang="en-US" sz="1600" b="1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>
                          <a:latin typeface="Bricolage Grotesque" panose="020B0604020202020204" charset="0"/>
                        </a:rPr>
                        <a:t>Automatsko generisanje i ažurna sa kodom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>
                          <a:latin typeface="Bricolage Grotesque" panose="020B0604020202020204" charset="0"/>
                        </a:rPr>
                        <a:t>Potencijalno neoptimalna za specifične i kompleksne domene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4739821"/>
                  </a:ext>
                </a:extLst>
              </a:tr>
              <a:tr h="572693">
                <a:tc>
                  <a:txBody>
                    <a:bodyPr/>
                    <a:lstStyle/>
                    <a:p>
                      <a:r>
                        <a:rPr lang="sr-Latn-RS" sz="1600" b="1" dirty="0">
                          <a:latin typeface="Bricolage Grotesque" panose="020B0604020202020204" charset="0"/>
                        </a:rPr>
                        <a:t>Razvoj</a:t>
                      </a:r>
                      <a:endParaRPr lang="en-US" sz="1600" b="1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>
                          <a:latin typeface="Bricolage Grotesque" panose="020B0604020202020204" charset="0"/>
                        </a:rPr>
                        <a:t>Automatska validacija i tipizacija ubrzavaju razvoj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>
                          <a:latin typeface="Bricolage Grotesque" panose="020B0604020202020204" charset="0"/>
                        </a:rPr>
                        <a:t>Nedostatak tutorijala i primera u poređenju sa starijim konkurentima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9926363"/>
                  </a:ext>
                </a:extLst>
              </a:tr>
              <a:tr h="753465">
                <a:tc>
                  <a:txBody>
                    <a:bodyPr/>
                    <a:lstStyle/>
                    <a:p>
                      <a:r>
                        <a:rPr lang="sr-Latn-RS" sz="1600" b="1" dirty="0">
                          <a:latin typeface="Bricolage Grotesque" panose="020B0604020202020204" charset="0"/>
                        </a:rPr>
                        <a:t>Skalabilnost</a:t>
                      </a:r>
                      <a:endParaRPr lang="en-US" sz="1600" b="1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>
                          <a:latin typeface="Bricolage Grotesque" panose="020B0604020202020204" charset="0"/>
                        </a:rPr>
                        <a:t>Fleksibilan za male i velike projekte; prilagođava se potrebama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r-Latn-RS" sz="1600" dirty="0">
                          <a:latin typeface="Bricolage Grotesque" panose="020B0604020202020204" charset="0"/>
                        </a:rPr>
                        <a:t>Potrebne dodatne optimizacije za velike sisteme</a:t>
                      </a:r>
                      <a:endParaRPr lang="en-US" sz="1600" dirty="0">
                        <a:latin typeface="Bricolage Grotesque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7796115"/>
                  </a:ext>
                </a:extLst>
              </a:tr>
            </a:tbl>
          </a:graphicData>
        </a:graphic>
      </p:graphicFrame>
      <p:cxnSp>
        <p:nvCxnSpPr>
          <p:cNvPr id="28" name="Google Shape;429;p43">
            <a:extLst>
              <a:ext uri="{FF2B5EF4-FFF2-40B4-BE49-F238E27FC236}">
                <a16:creationId xmlns:a16="http://schemas.microsoft.com/office/drawing/2014/main" id="{3E9CFC79-4C8B-F8A7-695B-975FE63B6D60}"/>
              </a:ext>
            </a:extLst>
          </p:cNvPr>
          <p:cNvCxnSpPr>
            <a:cxnSpLocks/>
          </p:cNvCxnSpPr>
          <p:nvPr/>
        </p:nvCxnSpPr>
        <p:spPr>
          <a:xfrm flipH="1">
            <a:off x="392594" y="1070939"/>
            <a:ext cx="372763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8"/>
          <p:cNvSpPr txBox="1">
            <a:spLocks noGrp="1"/>
          </p:cNvSpPr>
          <p:nvPr>
            <p:ph type="title"/>
          </p:nvPr>
        </p:nvSpPr>
        <p:spPr>
          <a:xfrm>
            <a:off x="720000" y="39186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600" dirty="0"/>
              <a:t>Konkurentna rešenja</a:t>
            </a:r>
            <a:endParaRPr sz="3600" dirty="0"/>
          </a:p>
        </p:txBody>
      </p:sp>
      <p:cxnSp>
        <p:nvCxnSpPr>
          <p:cNvPr id="526" name="Google Shape;526;p48"/>
          <p:cNvCxnSpPr>
            <a:cxnSpLocks/>
          </p:cNvCxnSpPr>
          <p:nvPr/>
        </p:nvCxnSpPr>
        <p:spPr>
          <a:xfrm flipH="1">
            <a:off x="722350" y="1076275"/>
            <a:ext cx="470309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8EBBE1-B12B-0519-5326-467F0CAAE206}"/>
              </a:ext>
            </a:extLst>
          </p:cNvPr>
          <p:cNvSpPr txBox="1"/>
          <p:nvPr/>
        </p:nvSpPr>
        <p:spPr>
          <a:xfrm>
            <a:off x="720000" y="1280165"/>
            <a:ext cx="604656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50000"/>
            </a:pPr>
            <a:r>
              <a:rPr lang="sr-Latn-RS" sz="1800" b="1" dirty="0">
                <a:latin typeface="Bricolage Grotesque" panose="020B0604020202020204" charset="0"/>
              </a:rPr>
              <a:t>Flask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Fleksibilan i jednostavan za korišćenje 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Nema podršku za asinhroni način rada, automatsku validaciju i kreiranje dokumentacije </a:t>
            </a:r>
          </a:p>
          <a:p>
            <a:pPr marL="285750" indent="-285750"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r>
              <a:rPr lang="sr-Latn-RS" sz="1800" b="1" dirty="0">
                <a:latin typeface="Bricolage Grotesque" panose="020B0604020202020204" charset="0"/>
              </a:rPr>
              <a:t>Django REST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Pouzdana i sveobuhvatna podrška za validaciju i dokumentaciju 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Ograničen asinhroni način rada</a:t>
            </a:r>
          </a:p>
          <a:p>
            <a:pPr marL="285750" indent="-285750">
              <a:buFontTx/>
              <a:buChar char="-"/>
            </a:pPr>
            <a:endParaRPr lang="sr-Latn-RS" sz="1600" dirty="0">
              <a:latin typeface="Bricolage Grotesque" panose="020B0604020202020204" charset="0"/>
            </a:endParaRPr>
          </a:p>
          <a:p>
            <a:r>
              <a:rPr lang="sr-Latn-RS" sz="1800" b="1" dirty="0">
                <a:latin typeface="Bricolage Grotesque" panose="020B0604020202020204" charset="0"/>
              </a:rPr>
              <a:t>Tornado, Sanic i Falcon 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Fokus na brzini i asinhronom procesiranju </a:t>
            </a:r>
          </a:p>
          <a:p>
            <a:pPr marL="285750" indent="-285750">
              <a:buSzPct val="150000"/>
              <a:buFont typeface="Arial" panose="020B0604020202020204" pitchFamily="34" charset="0"/>
              <a:buChar char="•"/>
            </a:pPr>
            <a:r>
              <a:rPr lang="sr-Latn-RS" sz="1600" dirty="0">
                <a:latin typeface="Bricolage Grotesque" panose="020B0604020202020204" charset="0"/>
              </a:rPr>
              <a:t>Nema ugrađenih mehanizama za automatsku validaciju podataka i dokumentaciju</a:t>
            </a:r>
          </a:p>
        </p:txBody>
      </p:sp>
      <p:pic>
        <p:nvPicPr>
          <p:cNvPr id="4" name="Picture 3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DB908B88-7951-C503-9BFC-AF43DDC61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829" y="1405915"/>
            <a:ext cx="2539682" cy="253968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>
          <a:extLst>
            <a:ext uri="{FF2B5EF4-FFF2-40B4-BE49-F238E27FC236}">
              <a16:creationId xmlns:a16="http://schemas.microsoft.com/office/drawing/2014/main" id="{6FCBE676-A763-4A19-E8F2-892FDD0EB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>
            <a:extLst>
              <a:ext uri="{FF2B5EF4-FFF2-40B4-BE49-F238E27FC236}">
                <a16:creationId xmlns:a16="http://schemas.microsoft.com/office/drawing/2014/main" id="{08255914-B6F4-2B84-C620-81A67657C6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0199" y="2473363"/>
            <a:ext cx="4383600" cy="763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Kori</a:t>
            </a:r>
            <a:r>
              <a:rPr lang="sr-Latn-RS" dirty="0"/>
              <a:t>šćene tehnologije</a:t>
            </a:r>
            <a:endParaRPr dirty="0"/>
          </a:p>
        </p:txBody>
      </p:sp>
      <p:cxnSp>
        <p:nvCxnSpPr>
          <p:cNvPr id="227" name="Google Shape;227;p32">
            <a:extLst>
              <a:ext uri="{FF2B5EF4-FFF2-40B4-BE49-F238E27FC236}">
                <a16:creationId xmlns:a16="http://schemas.microsoft.com/office/drawing/2014/main" id="{CC2C72A6-9861-E0FB-D980-90983C84C76E}"/>
              </a:ext>
            </a:extLst>
          </p:cNvPr>
          <p:cNvCxnSpPr>
            <a:cxnSpLocks/>
          </p:cNvCxnSpPr>
          <p:nvPr/>
        </p:nvCxnSpPr>
        <p:spPr>
          <a:xfrm flipH="1">
            <a:off x="2227502" y="2855143"/>
            <a:ext cx="468899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96;p30">
            <a:extLst>
              <a:ext uri="{FF2B5EF4-FFF2-40B4-BE49-F238E27FC236}">
                <a16:creationId xmlns:a16="http://schemas.microsoft.com/office/drawing/2014/main" id="{9C57D926-7F9A-EC18-BBA1-67EFE80ADF87}"/>
              </a:ext>
            </a:extLst>
          </p:cNvPr>
          <p:cNvSpPr/>
          <p:nvPr/>
        </p:nvSpPr>
        <p:spPr>
          <a:xfrm>
            <a:off x="3983814" y="730208"/>
            <a:ext cx="1176370" cy="1176370"/>
          </a:xfrm>
          <a:prstGeom prst="roundRect">
            <a:avLst>
              <a:gd name="adj" fmla="val 50000"/>
            </a:avLst>
          </a:prstGeom>
          <a:solidFill>
            <a:srgbClr val="009688"/>
          </a:solidFill>
          <a:ln w="19050">
            <a:solidFill>
              <a:schemeClr val="tx1"/>
            </a:solidFill>
            <a:headEnd type="none" w="sm" len="sm"/>
            <a:tailEnd type="none" w="sm" len="sm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98;p30">
            <a:extLst>
              <a:ext uri="{FF2B5EF4-FFF2-40B4-BE49-F238E27FC236}">
                <a16:creationId xmlns:a16="http://schemas.microsoft.com/office/drawing/2014/main" id="{35BA9E64-E362-7CFD-41B8-B231DCB8B278}"/>
              </a:ext>
            </a:extLst>
          </p:cNvPr>
          <p:cNvSpPr txBox="1">
            <a:spLocks/>
          </p:cNvSpPr>
          <p:nvPr/>
        </p:nvSpPr>
        <p:spPr>
          <a:xfrm>
            <a:off x="4192499" y="1135543"/>
            <a:ext cx="759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Bricolage Grotesque"/>
              <a:buNone/>
              <a:defRPr sz="6000" b="0" i="0" u="none" strike="noStrike" cap="non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ntonio"/>
              <a:buNone/>
              <a:defRPr sz="6000" b="0" i="0" u="none" strike="noStrike" cap="none">
                <a:solidFill>
                  <a:schemeClr val="lt1"/>
                </a:solidFill>
                <a:latin typeface="Antonio"/>
                <a:ea typeface="Antonio"/>
                <a:cs typeface="Antonio"/>
                <a:sym typeface="Antonio"/>
              </a:defRPr>
            </a:lvl9pPr>
          </a:lstStyle>
          <a:p>
            <a:r>
              <a:rPr lang="sr-Latn-RS" dirty="0"/>
              <a:t>2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297848187"/>
      </p:ext>
    </p:extLst>
  </p:cSld>
  <p:clrMapOvr>
    <a:masterClrMapping/>
  </p:clrMapOvr>
</p:sld>
</file>

<file path=ppt/theme/theme1.xml><?xml version="1.0" encoding="utf-8"?>
<a:theme xmlns:a="http://schemas.openxmlformats.org/drawingml/2006/main" name="Effective Work Program Meeting by Slidesgo">
  <a:themeElements>
    <a:clrScheme name="Simple Light">
      <a:dk1>
        <a:srgbClr val="000000"/>
      </a:dk1>
      <a:lt1>
        <a:srgbClr val="F0F1E4"/>
      </a:lt1>
      <a:dk2>
        <a:srgbClr val="FFFFFF"/>
      </a:dk2>
      <a:lt2>
        <a:srgbClr val="9FBD71"/>
      </a:lt2>
      <a:accent1>
        <a:srgbClr val="D1EEA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2843</Words>
  <Application>Microsoft Office PowerPoint</Application>
  <PresentationFormat>On-screen Show (16:9)</PresentationFormat>
  <Paragraphs>295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Bricolage Grotesque</vt:lpstr>
      <vt:lpstr>Arial</vt:lpstr>
      <vt:lpstr>Antonio</vt:lpstr>
      <vt:lpstr>Consolas</vt:lpstr>
      <vt:lpstr>Bebas Neue</vt:lpstr>
      <vt:lpstr>Nunito Light</vt:lpstr>
      <vt:lpstr>Courier New</vt:lpstr>
      <vt:lpstr>Inter</vt:lpstr>
      <vt:lpstr>Effective Work Program Meeting by Slidesgo</vt:lpstr>
      <vt:lpstr> Napredno softversko inženjerstvo MAS – RII – SI </vt:lpstr>
      <vt:lpstr>Sadržaj</vt:lpstr>
      <vt:lpstr>Uvod</vt:lpstr>
      <vt:lpstr>Šta je FastAPI? </vt:lpstr>
      <vt:lpstr>Koje probleme rešava? </vt:lpstr>
      <vt:lpstr>Zašto FastAPI?</vt:lpstr>
      <vt:lpstr>Prednosti i mane</vt:lpstr>
      <vt:lpstr>Konkurentna rešenja</vt:lpstr>
      <vt:lpstr>Korišćene tehnologije</vt:lpstr>
      <vt:lpstr>Ostale tehnologije</vt:lpstr>
      <vt:lpstr>Arhitektura aplikacije</vt:lpstr>
      <vt:lpstr>Arhitektura aplikacije</vt:lpstr>
      <vt:lpstr>Dokumentacija</vt:lpstr>
      <vt:lpstr>Dokumentacija</vt:lpstr>
      <vt:lpstr>PowerPoint Presentation</vt:lpstr>
      <vt:lpstr>PowerPoint Presentation</vt:lpstr>
      <vt:lpstr>Ključne sekcije koda</vt:lpstr>
      <vt:lpstr>Pydantic šema</vt:lpstr>
      <vt:lpstr>SQLAlchemy model</vt:lpstr>
      <vt:lpstr>Data Access Layer</vt:lpstr>
      <vt:lpstr>Data Access Layer</vt:lpstr>
      <vt:lpstr>Business Layer</vt:lpstr>
      <vt:lpstr>User Interface Layer</vt:lpstr>
      <vt:lpstr>Zaključak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Jefimija Stamenovic</cp:lastModifiedBy>
  <cp:revision>36</cp:revision>
  <cp:lastPrinted>2025-06-03T11:34:35Z</cp:lastPrinted>
  <dcterms:modified xsi:type="dcterms:W3CDTF">2025-06-03T15:06:46Z</dcterms:modified>
</cp:coreProperties>
</file>